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notesSlides/notesSlide37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08"/>
  </p:notesMasterIdLst>
  <p:handoutMasterIdLst>
    <p:handoutMasterId r:id="rId109"/>
  </p:handoutMasterIdLst>
  <p:sldIdLst>
    <p:sldId id="257" r:id="rId2"/>
    <p:sldId id="303" r:id="rId3"/>
    <p:sldId id="259" r:id="rId4"/>
    <p:sldId id="297" r:id="rId5"/>
    <p:sldId id="298" r:id="rId6"/>
    <p:sldId id="299" r:id="rId7"/>
    <p:sldId id="300" r:id="rId8"/>
    <p:sldId id="304" r:id="rId9"/>
    <p:sldId id="305" r:id="rId10"/>
    <p:sldId id="306" r:id="rId11"/>
    <p:sldId id="307" r:id="rId12"/>
    <p:sldId id="308" r:id="rId13"/>
    <p:sldId id="342" r:id="rId14"/>
    <p:sldId id="309" r:id="rId15"/>
    <p:sldId id="310" r:id="rId16"/>
    <p:sldId id="311" r:id="rId17"/>
    <p:sldId id="328" r:id="rId18"/>
    <p:sldId id="337" r:id="rId19"/>
    <p:sldId id="326" r:id="rId20"/>
    <p:sldId id="330" r:id="rId21"/>
    <p:sldId id="327" r:id="rId22"/>
    <p:sldId id="333" r:id="rId23"/>
    <p:sldId id="332" r:id="rId24"/>
    <p:sldId id="331" r:id="rId25"/>
    <p:sldId id="329" r:id="rId26"/>
    <p:sldId id="301" r:id="rId27"/>
    <p:sldId id="296" r:id="rId28"/>
    <p:sldId id="319" r:id="rId29"/>
    <p:sldId id="318" r:id="rId30"/>
    <p:sldId id="317" r:id="rId31"/>
    <p:sldId id="316" r:id="rId32"/>
    <p:sldId id="320" r:id="rId33"/>
    <p:sldId id="348" r:id="rId34"/>
    <p:sldId id="325" r:id="rId35"/>
    <p:sldId id="345" r:id="rId36"/>
    <p:sldId id="346" r:id="rId37"/>
    <p:sldId id="349" r:id="rId38"/>
    <p:sldId id="347" r:id="rId39"/>
    <p:sldId id="338" r:id="rId40"/>
    <p:sldId id="341" r:id="rId41"/>
    <p:sldId id="340" r:id="rId42"/>
    <p:sldId id="339" r:id="rId43"/>
    <p:sldId id="324" r:id="rId44"/>
    <p:sldId id="323" r:id="rId45"/>
    <p:sldId id="322" r:id="rId46"/>
    <p:sldId id="321" r:id="rId47"/>
    <p:sldId id="343" r:id="rId48"/>
    <p:sldId id="334" r:id="rId49"/>
    <p:sldId id="312" r:id="rId50"/>
    <p:sldId id="335" r:id="rId51"/>
    <p:sldId id="315" r:id="rId52"/>
    <p:sldId id="314" r:id="rId53"/>
    <p:sldId id="313" r:id="rId54"/>
    <p:sldId id="293" r:id="rId55"/>
    <p:sldId id="294" r:id="rId56"/>
    <p:sldId id="295" r:id="rId57"/>
    <p:sldId id="350" r:id="rId58"/>
    <p:sldId id="351" r:id="rId59"/>
    <p:sldId id="353" r:id="rId60"/>
    <p:sldId id="354" r:id="rId61"/>
    <p:sldId id="272" r:id="rId62"/>
    <p:sldId id="273" r:id="rId63"/>
    <p:sldId id="275" r:id="rId64"/>
    <p:sldId id="276" r:id="rId65"/>
    <p:sldId id="260" r:id="rId66"/>
    <p:sldId id="277" r:id="rId67"/>
    <p:sldId id="278" r:id="rId68"/>
    <p:sldId id="279" r:id="rId69"/>
    <p:sldId id="280" r:id="rId70"/>
    <p:sldId id="281" r:id="rId71"/>
    <p:sldId id="262" r:id="rId72"/>
    <p:sldId id="344" r:id="rId73"/>
    <p:sldId id="356" r:id="rId74"/>
    <p:sldId id="355" r:id="rId75"/>
    <p:sldId id="357" r:id="rId76"/>
    <p:sldId id="358" r:id="rId77"/>
    <p:sldId id="359" r:id="rId78"/>
    <p:sldId id="360" r:id="rId79"/>
    <p:sldId id="287" r:id="rId80"/>
    <p:sldId id="288" r:id="rId81"/>
    <p:sldId id="289" r:id="rId82"/>
    <p:sldId id="290" r:id="rId83"/>
    <p:sldId id="291" r:id="rId84"/>
    <p:sldId id="292" r:id="rId85"/>
    <p:sldId id="270" r:id="rId86"/>
    <p:sldId id="282" r:id="rId87"/>
    <p:sldId id="283" r:id="rId88"/>
    <p:sldId id="284" r:id="rId89"/>
    <p:sldId id="285" r:id="rId90"/>
    <p:sldId id="286" r:id="rId91"/>
    <p:sldId id="269" r:id="rId92"/>
    <p:sldId id="361" r:id="rId93"/>
    <p:sldId id="362" r:id="rId94"/>
    <p:sldId id="363" r:id="rId95"/>
    <p:sldId id="364" r:id="rId96"/>
    <p:sldId id="366" r:id="rId97"/>
    <p:sldId id="367" r:id="rId98"/>
    <p:sldId id="368" r:id="rId99"/>
    <p:sldId id="369" r:id="rId100"/>
    <p:sldId id="370" r:id="rId101"/>
    <p:sldId id="373" r:id="rId102"/>
    <p:sldId id="374" r:id="rId103"/>
    <p:sldId id="375" r:id="rId104"/>
    <p:sldId id="376" r:id="rId105"/>
    <p:sldId id="371" r:id="rId106"/>
    <p:sldId id="372" r:id="rId107"/>
  </p:sldIdLst>
  <p:sldSz cx="8229600" cy="6858000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Rg st="91" end="106"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477" autoAdjust="0"/>
  </p:normalViewPr>
  <p:slideViewPr>
    <p:cSldViewPr>
      <p:cViewPr>
        <p:scale>
          <a:sx n="90" d="100"/>
          <a:sy n="90" d="100"/>
        </p:scale>
        <p:origin x="246" y="522"/>
      </p:cViewPr>
      <p:guideLst>
        <p:guide orient="horz" pos="2160"/>
        <p:guide pos="2592"/>
      </p:guideLst>
    </p:cSldViewPr>
  </p:slideViewPr>
  <p:outlineViewPr>
    <p:cViewPr>
      <p:scale>
        <a:sx n="33" d="100"/>
        <a:sy n="33" d="100"/>
      </p:scale>
      <p:origin x="0" y="3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4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handoutMaster" Target="handoutMasters/handoutMaster1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54D4857D-62A5-486B-9129-468003D7E020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2EBE4566-6F3A-4CC1-BD6C-9C510D05F1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2D2EF2CE-B28C-4ED4-8FD0-48BB3F48846A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685800"/>
            <a:ext cx="41148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61807874-5299-41B2-A37A-6AA3547857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83453-8A1E-4168-9E39-E1143D6E035B}" type="slidenum">
              <a:rPr lang="en-US" smtClean="0"/>
              <a:pPr/>
              <a:t>48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en-US" smtClean="0"/>
              <a:pPr/>
              <a:t>64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65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66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67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68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69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70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71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en-US" smtClean="0"/>
              <a:pPr/>
              <a:t>79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en-US" smtClean="0"/>
              <a:pPr/>
              <a:t>80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en-US" smtClean="0"/>
              <a:pPr/>
              <a:t>81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83453-8A1E-4168-9E39-E1143D6E035B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en-US" smtClean="0"/>
              <a:pPr/>
              <a:t>82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en-US" smtClean="0"/>
              <a:pPr/>
              <a:t>83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en-US" smtClean="0"/>
              <a:pPr/>
              <a:t>84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85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86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87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88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en-US" smtClean="0"/>
              <a:pPr/>
              <a:t>89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en-US" smtClean="0"/>
              <a:pPr/>
              <a:t>90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91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83453-8A1E-4168-9E39-E1143D6E035B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83453-8A1E-4168-9E39-E1143D6E035B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83453-8A1E-4168-9E39-E1143D6E035B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83453-8A1E-4168-9E39-E1143D6E035B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83453-8A1E-4168-9E39-E1143D6E035B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11481" y="5396132"/>
            <a:ext cx="7288472" cy="762000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6" name="Group 23"/>
          <p:cNvGrpSpPr/>
          <p:nvPr/>
        </p:nvGrpSpPr>
        <p:grpSpPr>
          <a:xfrm>
            <a:off x="13491" y="1976657"/>
            <a:ext cx="183817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7725650" y="1976658"/>
            <a:ext cx="497206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sp>
        <p:nvSpPr>
          <p:cNvPr id="24" name="Oval 28"/>
          <p:cNvSpPr/>
          <p:nvPr userDrawn="1"/>
        </p:nvSpPr>
        <p:spPr>
          <a:xfrm>
            <a:off x="7715250" y="6038850"/>
            <a:ext cx="13716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3" name="Oval 28"/>
          <p:cNvSpPr/>
          <p:nvPr userDrawn="1"/>
        </p:nvSpPr>
        <p:spPr>
          <a:xfrm>
            <a:off x="7715250" y="6324600"/>
            <a:ext cx="13716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5" name="Oval 28"/>
          <p:cNvSpPr/>
          <p:nvPr userDrawn="1"/>
        </p:nvSpPr>
        <p:spPr>
          <a:xfrm>
            <a:off x="7715250" y="5476875"/>
            <a:ext cx="13716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4" name="Oval 28"/>
          <p:cNvSpPr/>
          <p:nvPr userDrawn="1"/>
        </p:nvSpPr>
        <p:spPr>
          <a:xfrm>
            <a:off x="7715250" y="5753100"/>
            <a:ext cx="13716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EF38184-7000-4D95-B313-69B0FB1156AA}" type="datetime1">
              <a:rPr lang="en-US" sz="1100" smtClean="0"/>
              <a:pPr algn="r"/>
              <a:t>11/5/2012</a:t>
            </a:fld>
            <a:endParaRPr lang="en-US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1851662" y="281352"/>
            <a:ext cx="5858315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>
              <a:lnSpc>
                <a:spcPct val="100000"/>
              </a:lnSpc>
              <a:defRPr kumimoji="0" lang="en-US" sz="7200" b="1" i="0" u="none" strike="noStrike" kern="0" cap="none" spc="0" normalizeH="0" baseline="0" noProof="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Show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609600"/>
            <a:ext cx="699516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17220" y="6248400"/>
            <a:ext cx="1714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31C6B-214E-4511-96CD-9E574928BA65}" type="datetime1">
              <a:rPr lang="en-US" altLang="en-US"/>
              <a:pPr>
                <a:defRPr/>
              </a:pPr>
              <a:t>11/5/2012</a:t>
            </a:fld>
            <a:endParaRPr lang="en-US" sz="1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11780" y="6248400"/>
            <a:ext cx="260604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897880" y="6248400"/>
            <a:ext cx="1714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9707D-E916-4B60-B8FF-F86BD402362D}" type="slidenum">
              <a:rPr lang="en-US" altLang="en-US"/>
              <a:pPr>
                <a:defRPr/>
              </a:pPr>
              <a:t>‹#›</a:t>
            </a:fld>
            <a:endParaRPr lang="en-US" sz="1800"/>
          </a:p>
        </p:txBody>
      </p:sp>
    </p:spTree>
  </p:cSld>
  <p:clrMapOvr>
    <a:masterClrMapping/>
  </p:clrMapOvr>
  <p:transition spd="med">
    <p:wipe dir="d"/>
    <p:sndAc>
      <p:stSnd>
        <p:snd r:embed="rId1" name="arrow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02E3731F-776F-4899-A55F-9CAFC7587864}" type="datetime1">
              <a:rPr lang="en-US" sz="1100" smtClean="0"/>
              <a:pPr algn="r"/>
              <a:t>11/5/2012</a:t>
            </a:fld>
            <a:endParaRPr lang="en-US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2AA04450-A539-4659-A5E8-43A1F69609F8}" type="datetime1">
              <a:rPr lang="en-US" sz="1100" smtClean="0"/>
              <a:pPr algn="r"/>
              <a:t>11/5/2012</a:t>
            </a:fld>
            <a:endParaRPr lang="en-US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05740" y="1676400"/>
            <a:ext cx="7406640" cy="1143000"/>
          </a:xfrm>
        </p:spPr>
        <p:txBody>
          <a:bodyPr rtlCol="0" anchor="ctr">
            <a:normAutofit/>
          </a:bodyPr>
          <a:lstStyle>
            <a:lvl1pPr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Click to add section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 Question &amp; 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4CCCF8E1-87AF-40B6-B732-06A3CA57E44E}" type="datetime1">
              <a:rPr lang="en-US" smtClean="0"/>
              <a:pPr/>
              <a:t>11/5/2012</a:t>
            </a:fld>
            <a:endParaRPr lang="en-US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05740" y="457200"/>
            <a:ext cx="740664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05740" y="1676400"/>
            <a:ext cx="7406640" cy="1143000"/>
          </a:xfrm>
        </p:spPr>
        <p:txBody>
          <a:bodyPr rtlCol="0" anchor="ctr"/>
          <a:lstStyle>
            <a:lvl1pPr algn="ctr">
              <a:buFontTx/>
              <a:buNone/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lang="en-US" dirty="0" smtClean="0"/>
              <a:t>Click to add answer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tailed Question &amp; 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99DFACB2-FAAB-4250-8D31-1357C133DD23}" type="datetime1">
              <a:rPr lang="en-US" smtClean="0"/>
              <a:pPr/>
              <a:t>11/5/2012</a:t>
            </a:fld>
            <a:endParaRPr lang="en-US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05740" y="457200"/>
            <a:ext cx="740664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05740" y="1676400"/>
            <a:ext cx="7406640" cy="1143000"/>
          </a:xfrm>
        </p:spPr>
        <p:txBody>
          <a:bodyPr rtlCol="0" anchor="ctr"/>
          <a:lstStyle>
            <a:lvl1pPr algn="ctr">
              <a:buFontTx/>
              <a:buNone/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lang="en-US" dirty="0" smtClean="0"/>
              <a:t>Click to add answer</a:t>
            </a:r>
            <a:endParaRPr lang="en-US" dirty="0"/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645920" y="3124200"/>
            <a:ext cx="4594860" cy="1981200"/>
          </a:xfrm>
        </p:spPr>
        <p:txBody>
          <a:bodyPr vert="horz"/>
          <a:lstStyle>
            <a:lvl1pPr algn="ctr">
              <a:buFontTx/>
              <a:buNone/>
              <a:defRPr i="1" baseline="0"/>
            </a:lvl1pPr>
            <a:extLst/>
          </a:lstStyle>
          <a:p>
            <a:pPr lvl="0"/>
            <a:r>
              <a:rPr lang="en-US" dirty="0" smtClean="0"/>
              <a:t>Click to add detail to the answer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 Question (Answer: Tr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4E1AB0AE-DB07-487E-99E3-B405A851C21C}" type="datetime1">
              <a:rPr lang="en-US" smtClean="0"/>
              <a:pPr/>
              <a:t>11/5/2012</a:t>
            </a:fld>
            <a:endParaRPr lang="en-US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05740" y="457200"/>
            <a:ext cx="740664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8" name="Answer Base"/>
          <p:cNvSpPr txBox="1"/>
          <p:nvPr userDrawn="1"/>
        </p:nvSpPr>
        <p:spPr>
          <a:xfrm>
            <a:off x="164592" y="1676400"/>
            <a:ext cx="7488936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rtl="0" latinLnBrk="0">
              <a:spcBef>
                <a:spcPct val="20000"/>
              </a:spcBef>
              <a:buNone/>
            </a:pP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TRUE</a:t>
            </a:r>
            <a:r>
              <a:rPr lang="en-US" sz="7200" baseline="0" dirty="0" smtClean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or FALSE?</a:t>
            </a:r>
            <a:endParaRPr lang="en-US" sz="7200" dirty="0">
              <a:solidFill>
                <a:schemeClr val="tx1">
                  <a:alpha val="40000"/>
                </a:schemeClr>
              </a:solidFill>
            </a:endParaRPr>
          </a:p>
        </p:txBody>
      </p:sp>
      <p:sp>
        <p:nvSpPr>
          <p:cNvPr id="7" name="Answer"/>
          <p:cNvSpPr/>
          <p:nvPr userDrawn="1"/>
        </p:nvSpPr>
        <p:spPr>
          <a:xfrm>
            <a:off x="164592" y="1676402"/>
            <a:ext cx="7488936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indent="0" algn="ctr" latinLnBrk="0">
              <a:spcBef>
                <a:spcPct val="20000"/>
              </a:spcBef>
              <a:buNone/>
            </a:pPr>
            <a:r>
              <a:rPr lang="en-US" sz="720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TRUE </a:t>
            </a:r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or FALSE?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 Question (Answer: Fal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5C62F410-93DF-48C1-AB65-F690996DDF33}" type="datetime1">
              <a:rPr lang="en-US" smtClean="0"/>
              <a:pPr/>
              <a:t>11/5/2012</a:t>
            </a:fld>
            <a:endParaRPr lang="en-US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05740" y="457200"/>
            <a:ext cx="740664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29" name="Answer Base"/>
          <p:cNvSpPr txBox="1"/>
          <p:nvPr userDrawn="1"/>
        </p:nvSpPr>
        <p:spPr>
          <a:xfrm>
            <a:off x="205740" y="1600200"/>
            <a:ext cx="740664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rtl="0" latinLnBrk="0">
              <a:spcBef>
                <a:spcPct val="20000"/>
              </a:spcBef>
              <a:buNone/>
            </a:pP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TRUE</a:t>
            </a:r>
            <a:r>
              <a:rPr lang="en-US" sz="7200" baseline="0" dirty="0" smtClean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or FALSE?</a:t>
            </a:r>
            <a:endParaRPr lang="en-US" sz="7200" dirty="0">
              <a:solidFill>
                <a:schemeClr val="tx1">
                  <a:alpha val="40000"/>
                </a:schemeClr>
              </a:solidFill>
            </a:endParaRPr>
          </a:p>
        </p:txBody>
      </p:sp>
      <p:sp>
        <p:nvSpPr>
          <p:cNvPr id="7" name="Answer"/>
          <p:cNvSpPr/>
          <p:nvPr userDrawn="1"/>
        </p:nvSpPr>
        <p:spPr>
          <a:xfrm>
            <a:off x="205740" y="1600202"/>
            <a:ext cx="74066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/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TRUE or </a:t>
            </a:r>
            <a:r>
              <a:rPr lang="en-US" sz="720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FALSE</a:t>
            </a:r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ultiple Cho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>
          <a:xfrm>
            <a:off x="617220" y="228600"/>
            <a:ext cx="6926580" cy="1371600"/>
          </a:xfrm>
        </p:spPr>
        <p:txBody>
          <a:bodyPr vert="horz"/>
          <a:lstStyle>
            <a:lvl1pPr algn="l">
              <a:defRPr i="1" baseline="0"/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0C8F04F9-74A1-4349-85B8-EF2FF5B3BE01}" type="datetime1">
              <a:rPr lang="en-US" smtClean="0"/>
              <a:pPr/>
              <a:t>11/5/2012</a:t>
            </a:fld>
            <a:endParaRPr lang="en-US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9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10"/>
          <p:cNvSpPr txBox="1"/>
          <p:nvPr userDrawn="1"/>
        </p:nvSpPr>
        <p:spPr>
          <a:xfrm>
            <a:off x="411480" y="2057402"/>
            <a:ext cx="61722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A.</a:t>
            </a:r>
          </a:p>
        </p:txBody>
      </p:sp>
      <p:sp>
        <p:nvSpPr>
          <p:cNvPr id="15" name="Rectangle 13"/>
          <p:cNvSpPr>
            <a:spLocks noGrp="1"/>
          </p:cNvSpPr>
          <p:nvPr>
            <p:ph type="body" sz="quarter" idx="17" hasCustomPrompt="1"/>
          </p:nvPr>
        </p:nvSpPr>
        <p:spPr>
          <a:xfrm>
            <a:off x="1028700" y="4800600"/>
            <a:ext cx="637794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an incorrect answer</a:t>
            </a:r>
            <a:endParaRPr lang="en-US" dirty="0"/>
          </a:p>
        </p:txBody>
      </p:sp>
      <p:sp>
        <p:nvSpPr>
          <p:cNvPr id="16" name="Rectangle 13"/>
          <p:cNvSpPr>
            <a:spLocks noGrp="1"/>
          </p:cNvSpPr>
          <p:nvPr>
            <p:ph type="body" sz="quarter" idx="18" hasCustomPrompt="1"/>
          </p:nvPr>
        </p:nvSpPr>
        <p:spPr>
          <a:xfrm>
            <a:off x="1028700" y="4114800"/>
            <a:ext cx="637794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an incorrect answer</a:t>
            </a:r>
            <a:endParaRPr lang="en-US" dirty="0"/>
          </a:p>
        </p:txBody>
      </p:sp>
      <p:sp>
        <p:nvSpPr>
          <p:cNvPr id="17" name="Rectangle 13"/>
          <p:cNvSpPr>
            <a:spLocks noGrp="1"/>
          </p:cNvSpPr>
          <p:nvPr>
            <p:ph type="body" sz="quarter" idx="19" hasCustomPrompt="1"/>
          </p:nvPr>
        </p:nvSpPr>
        <p:spPr>
          <a:xfrm>
            <a:off x="1028700" y="3429000"/>
            <a:ext cx="637794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an incorrect answer</a:t>
            </a:r>
            <a:endParaRPr lang="en-US" dirty="0"/>
          </a:p>
        </p:txBody>
      </p:sp>
      <p:sp>
        <p:nvSpPr>
          <p:cNvPr id="18" name="Rectangle 13"/>
          <p:cNvSpPr>
            <a:spLocks noGrp="1"/>
          </p:cNvSpPr>
          <p:nvPr>
            <p:ph type="body" sz="quarter" idx="20" hasCustomPrompt="1"/>
          </p:nvPr>
        </p:nvSpPr>
        <p:spPr>
          <a:xfrm>
            <a:off x="1028700" y="2743200"/>
            <a:ext cx="637794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an incorrect answer</a:t>
            </a:r>
            <a:endParaRPr lang="en-US" dirty="0"/>
          </a:p>
        </p:txBody>
      </p:sp>
      <p:sp>
        <p:nvSpPr>
          <p:cNvPr id="19" name="Rectangle 13"/>
          <p:cNvSpPr>
            <a:spLocks noGrp="1"/>
          </p:cNvSpPr>
          <p:nvPr>
            <p:ph type="body" sz="quarter" idx="21" hasCustomPrompt="1"/>
          </p:nvPr>
        </p:nvSpPr>
        <p:spPr>
          <a:xfrm>
            <a:off x="1028700" y="2057400"/>
            <a:ext cx="637794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 correct answer (then rearrange the choices)</a:t>
            </a:r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411480" y="2707959"/>
            <a:ext cx="61722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B.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11480" y="3429002"/>
            <a:ext cx="61722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C.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411480" y="4114802"/>
            <a:ext cx="61722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D.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411480" y="4800602"/>
            <a:ext cx="61722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5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6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xit" presetSubtype="0" fill="hold" nodeType="click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8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tem Match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822960" y="2057400"/>
            <a:ext cx="267462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1</a:t>
            </a:r>
            <a:endParaRPr lang="en-US" dirty="0"/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822960" y="2971800"/>
            <a:ext cx="267462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2</a:t>
            </a:r>
            <a:endParaRPr lang="en-US" dirty="0"/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822960" y="3886200"/>
            <a:ext cx="267462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3</a:t>
            </a:r>
            <a:endParaRPr lang="en-US" dirty="0"/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822960" y="4800600"/>
            <a:ext cx="267462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4</a:t>
            </a:r>
            <a:endParaRPr lang="en-US" dirty="0"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822960" y="5715000"/>
            <a:ext cx="267462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5</a:t>
            </a:r>
            <a:endParaRPr lang="en-US" dirty="0"/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32E95F6D-0CD8-42F2-8B6D-ECC4245738EF}" type="datetime1">
              <a:rPr lang="en-US" smtClean="0"/>
              <a:pPr/>
              <a:t>11/5/2012</a:t>
            </a:fld>
            <a:endParaRPr lang="en-US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320540" y="2057400"/>
            <a:ext cx="267462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5</a:t>
            </a:r>
            <a:endParaRPr lang="en-US" dirty="0"/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320540" y="2971800"/>
            <a:ext cx="267462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3</a:t>
            </a:r>
            <a:endParaRPr lang="en-US" dirty="0"/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320540" y="3886200"/>
            <a:ext cx="267462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1</a:t>
            </a:r>
            <a:endParaRPr lang="en-US" dirty="0"/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320540" y="4800600"/>
            <a:ext cx="267462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2</a:t>
            </a:r>
            <a:endParaRPr lang="en-US" dirty="0"/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320540" y="5715000"/>
            <a:ext cx="267462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4</a:t>
            </a:r>
            <a:endParaRPr lang="en-US" dirty="0"/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>
              <a:defRPr i="1" baseline="0"/>
            </a:lvl1pPr>
            <a:extLst/>
          </a:lstStyle>
          <a:p>
            <a:r>
              <a:rPr lang="en-US" dirty="0" smtClean="0"/>
              <a:t>Click to type your question</a:t>
            </a:r>
            <a:endParaRPr lang="en-US" dirty="0"/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497580" y="2286000"/>
            <a:ext cx="82296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497580" y="3200400"/>
            <a:ext cx="82296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497580" y="3200400"/>
            <a:ext cx="82296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497580" y="5029200"/>
            <a:ext cx="82296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497580" y="2286000"/>
            <a:ext cx="82296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822960" y="457200"/>
            <a:ext cx="692658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822960" y="1905000"/>
            <a:ext cx="6720840" cy="42211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035040" y="6248400"/>
            <a:ext cx="1645920" cy="323850"/>
          </a:xfrm>
          <a:prstGeom prst="rect">
            <a:avLst/>
          </a:prstGeom>
        </p:spPr>
        <p:txBody>
          <a:bodyPr vert="horz" anchor="ctr"/>
          <a:lstStyle>
            <a:lvl1pPr>
              <a:defRPr sz="1100"/>
            </a:lvl1pPr>
            <a:extLst/>
          </a:lstStyle>
          <a:p>
            <a:pPr algn="r"/>
            <a:fld id="{9CC16ABF-21E0-4C2B-8178-C288196C99D4}" type="datetime1">
              <a:rPr lang="en-US" sz="1100" smtClean="0"/>
              <a:pPr algn="r"/>
              <a:t>11/5/2012</a:t>
            </a:fld>
            <a:endParaRPr lang="en-US" sz="1050" dirty="0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11481" y="6248400"/>
            <a:ext cx="2934797" cy="323850"/>
          </a:xfrm>
          <a:prstGeom prst="rect">
            <a:avLst/>
          </a:prstGeom>
        </p:spPr>
        <p:txBody>
          <a:bodyPr vert="horz"/>
          <a:lstStyle>
            <a:lvl1pPr>
              <a:defRPr sz="1200"/>
            </a:lvl1pPr>
            <a:extLst/>
          </a:lstStyle>
          <a:p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843442" y="6151098"/>
            <a:ext cx="386158" cy="457200"/>
          </a:xfrm>
          <a:prstGeom prst="rect">
            <a:avLst/>
          </a:prstGeom>
        </p:spPr>
        <p:txBody>
          <a:bodyPr vert="horz" anchor="ctr"/>
          <a:lstStyle>
            <a:lvl1pPr>
              <a:defRPr sz="1200"/>
            </a:lvl1pPr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 sz="1200" dirty="0"/>
          </a:p>
        </p:txBody>
      </p:sp>
      <p:grpSp>
        <p:nvGrpSpPr>
          <p:cNvPr id="2" name="Group 23"/>
          <p:cNvGrpSpPr/>
          <p:nvPr/>
        </p:nvGrpSpPr>
        <p:grpSpPr>
          <a:xfrm>
            <a:off x="10401" y="2000250"/>
            <a:ext cx="120016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grpSp>
        <p:nvGrpSpPr>
          <p:cNvPr id="10" name="Group 35"/>
          <p:cNvGrpSpPr/>
          <p:nvPr/>
        </p:nvGrpSpPr>
        <p:grpSpPr>
          <a:xfrm>
            <a:off x="7725650" y="2000252"/>
            <a:ext cx="497206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sp>
        <p:nvSpPr>
          <p:cNvPr id="23" name="Oval 28"/>
          <p:cNvSpPr/>
          <p:nvPr/>
        </p:nvSpPr>
        <p:spPr>
          <a:xfrm>
            <a:off x="7715250" y="6324600"/>
            <a:ext cx="13716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C:\Users\t.venkataramanan\Videos\Capture%201%20(5-1-2011%205-10%20PM).wmv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8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8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8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8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9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7715250" y="6038850"/>
            <a:ext cx="137160" cy="152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7" name="Oval 28"/>
          <p:cNvSpPr/>
          <p:nvPr/>
        </p:nvSpPr>
        <p:spPr>
          <a:xfrm>
            <a:off x="7715250" y="6324600"/>
            <a:ext cx="13716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4" name="Oval 28"/>
          <p:cNvSpPr/>
          <p:nvPr/>
        </p:nvSpPr>
        <p:spPr>
          <a:xfrm>
            <a:off x="7715250" y="5476875"/>
            <a:ext cx="13716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2" name="Oval 28"/>
          <p:cNvSpPr/>
          <p:nvPr/>
        </p:nvSpPr>
        <p:spPr>
          <a:xfrm>
            <a:off x="7715250" y="5753100"/>
            <a:ext cx="137160" cy="152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24"/>
          <p:cNvSpPr>
            <a:spLocks noGrp="1"/>
          </p:cNvSpPr>
          <p:nvPr>
            <p:ph type="ctrTitle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Quiz Show</a:t>
            </a:r>
            <a:endParaRPr lang="en-US" dirty="0"/>
          </a:p>
        </p:txBody>
      </p:sp>
      <p:sp>
        <p:nvSpPr>
          <p:cNvPr id="18" name="Rectangle 25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extLst/>
          </a:lstStyle>
          <a:p>
            <a:r>
              <a:rPr lang="en-US"/>
              <a:t>Question and Answer </a:t>
            </a:r>
          </a:p>
          <a:p>
            <a:r>
              <a:rPr lang="en-US"/>
              <a:t>Samples and Techniques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9B2101-2E9F-420A-91A3-890890D84497}" type="slidenum">
              <a:rPr lang="en-US" sz="1200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What are the  different  types of        transactions 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1)Purchase or 2)sale</a:t>
            </a:r>
          </a:p>
          <a:p>
            <a:r>
              <a:rPr lang="en-US" dirty="0" smtClean="0"/>
              <a:t>Of goods and services 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Purchase of goods would involve receiving of material , there by creating an obligation  to pay  money to the supplier , immediately or at a later date .</a:t>
            </a:r>
            <a:r>
              <a:rPr lang="en-US" dirty="0" smtClean="0">
                <a:solidFill>
                  <a:srgbClr val="FFC000"/>
                </a:solidFill>
              </a:rPr>
              <a:t>If you pay immediately it is a cash transaction ,if not a credit transaction </a:t>
            </a:r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" y="76200"/>
            <a:ext cx="6995160" cy="1143000"/>
          </a:xfrm>
        </p:spPr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29707D-E916-4B60-B8FF-F86BD402362D}" type="slidenum">
              <a:rPr lang="en-US" altLang="en-US" smtClean="0"/>
              <a:pPr>
                <a:defRPr/>
              </a:pPr>
              <a:t>100</a:t>
            </a:fld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1720842"/>
            <a:ext cx="761238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Year Copies Damaged Specimen Closing Opening Copies Rate per Total 									Royalty</a:t>
            </a:r>
          </a:p>
          <a:p>
            <a:r>
              <a:rPr lang="en-US" b="1" dirty="0" smtClean="0"/>
              <a:t>Printed given Stock </a:t>
            </a:r>
            <a:r>
              <a:rPr lang="en-US" b="1" dirty="0" err="1" smtClean="0"/>
              <a:t>Stock</a:t>
            </a:r>
            <a:r>
              <a:rPr lang="en-US" b="1" dirty="0" smtClean="0"/>
              <a:t> sold copy Amount @ 10%</a:t>
            </a:r>
          </a:p>
          <a:p>
            <a:r>
              <a:rPr lang="en-US" dirty="0" smtClean="0"/>
              <a:t>2009 2,000 50 150 400 —			1,400 150 2,10,000 21,000</a:t>
            </a:r>
          </a:p>
          <a:p>
            <a:r>
              <a:rPr lang="en-US" dirty="0" smtClean="0"/>
              <a:t>2010 2,500 100 200 600 	</a:t>
            </a:r>
          </a:p>
          <a:p>
            <a:r>
              <a:rPr lang="en-US" dirty="0" smtClean="0"/>
              <a:t> 			 400                      2,000 150 3,00,000 								               30,000</a:t>
            </a:r>
          </a:p>
          <a:p>
            <a:r>
              <a:rPr lang="en-US" dirty="0" smtClean="0"/>
              <a:t>2011 3,500 200 400 800 600		 2,700 150 4,05,000 40,500</a:t>
            </a:r>
          </a:p>
          <a:p>
            <a:r>
              <a:rPr lang="en-US" dirty="0" smtClean="0"/>
              <a:t>2012 5,000 300 600 1,000 800 		3,900 150 5,85,000 58,500</a:t>
            </a:r>
            <a:endParaRPr lang="en-US" dirty="0"/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76200"/>
            <a:ext cx="6995160" cy="1143000"/>
          </a:xfrm>
        </p:spPr>
        <p:txBody>
          <a:bodyPr/>
          <a:lstStyle/>
          <a:p>
            <a:r>
              <a:rPr lang="en-US" dirty="0" smtClean="0"/>
              <a:t>SOLUTION CONTD.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29707D-E916-4B60-B8FF-F86BD402362D}" type="slidenum">
              <a:rPr lang="en-US" altLang="en-US" smtClean="0"/>
              <a:pPr>
                <a:defRPr/>
              </a:pPr>
              <a:t>101</a:t>
            </a:fld>
            <a:endParaRPr lang="en-US" sz="1800"/>
          </a:p>
        </p:txBody>
      </p:sp>
      <p:sp>
        <p:nvSpPr>
          <p:cNvPr id="5" name="Rectangle 4"/>
          <p:cNvSpPr/>
          <p:nvPr/>
        </p:nvSpPr>
        <p:spPr>
          <a:xfrm>
            <a:off x="137160" y="1443843"/>
            <a:ext cx="713232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Date Particulars Amount          Date Particulars Amount</a:t>
            </a:r>
          </a:p>
          <a:p>
            <a:r>
              <a:rPr lang="en-US" dirty="0" smtClean="0"/>
              <a:t>2009 ` 2009 `</a:t>
            </a:r>
          </a:p>
          <a:p>
            <a:r>
              <a:rPr lang="en-US" dirty="0" smtClean="0"/>
              <a:t>March 31 To Prof R A/c 21,000   March31 By Profit &amp; Loss A/c 21,000</a:t>
            </a:r>
          </a:p>
          <a:p>
            <a:r>
              <a:rPr lang="en-US" dirty="0" smtClean="0"/>
              <a:t>2010 2010</a:t>
            </a:r>
          </a:p>
          <a:p>
            <a:r>
              <a:rPr lang="en-US" dirty="0" smtClean="0"/>
              <a:t>March 31 To Prof R A/c 30,000   March 31 By Profit &amp; Loss A/c 30,000</a:t>
            </a:r>
          </a:p>
          <a:p>
            <a:r>
              <a:rPr lang="en-US" dirty="0" smtClean="0"/>
              <a:t>2011 2011</a:t>
            </a:r>
          </a:p>
          <a:p>
            <a:r>
              <a:rPr lang="en-US" dirty="0" smtClean="0"/>
              <a:t>March 31 To Prof R A/c 40,500   March 31 By Profit &amp; Loss A/c 40,500</a:t>
            </a:r>
          </a:p>
          <a:p>
            <a:r>
              <a:rPr lang="en-US" dirty="0" smtClean="0"/>
              <a:t>2012 2012</a:t>
            </a:r>
          </a:p>
          <a:p>
            <a:r>
              <a:rPr lang="en-US" dirty="0" smtClean="0"/>
              <a:t>March 31 To Prof R A/c 58,500   March 31 By Profit &amp; Loss A/c 58,500</a:t>
            </a:r>
            <a:endParaRPr lang="en-US" dirty="0"/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228600"/>
            <a:ext cx="6995160" cy="1143000"/>
          </a:xfrm>
        </p:spPr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29707D-E916-4B60-B8FF-F86BD402362D}" type="slidenum">
              <a:rPr lang="en-US" altLang="en-US" smtClean="0"/>
              <a:pPr>
                <a:defRPr/>
              </a:pPr>
              <a:t>102</a:t>
            </a:fld>
            <a:endParaRPr lang="en-US" sz="180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1680" y="1447802"/>
            <a:ext cx="4226243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  <p:sndAc>
      <p:stSnd>
        <p:snd r:embed="rId2" name="arrow.wav"/>
      </p:stSnd>
    </p:sndAc>
  </p:transition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lang="en-US" sz="1200" smtClean="0"/>
              <a:pPr/>
              <a:t>103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HIRE PURCHASE</a:t>
            </a:r>
            <a:endParaRPr lang="en-US" sz="3600" dirty="0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104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88720" y="698500"/>
            <a:ext cx="5486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Define cash </a:t>
            </a:r>
            <a:r>
              <a:rPr lang="en-US" dirty="0" err="1" smtClean="0"/>
              <a:t>price;hire</a:t>
            </a:r>
            <a:r>
              <a:rPr lang="en-US" dirty="0" smtClean="0"/>
              <a:t> purchase price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22960" y="2476500"/>
            <a:ext cx="624078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retail price at which the article can be purchased by immediate cash payment.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188721" y="3906391"/>
            <a:ext cx="4131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amount payable  by the buyer in</a:t>
            </a:r>
          </a:p>
          <a:p>
            <a:r>
              <a:rPr lang="en-US" dirty="0" smtClean="0"/>
              <a:t> agreed </a:t>
            </a:r>
            <a:r>
              <a:rPr lang="en-US" dirty="0" err="1" smtClean="0"/>
              <a:t>instalments</a:t>
            </a:r>
            <a:r>
              <a:rPr lang="en-US" dirty="0" smtClean="0"/>
              <a:t> for the goods.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-800100"/>
            <a:ext cx="6103620" cy="1600200"/>
          </a:xfrm>
        </p:spPr>
        <p:txBody>
          <a:bodyPr/>
          <a:lstStyle/>
          <a:p>
            <a:r>
              <a:rPr lang="en-US" dirty="0" smtClean="0"/>
              <a:t>Hire purchase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29707D-E916-4B60-B8FF-F86BD402362D}" type="slidenum">
              <a:rPr lang="en-US" altLang="en-US" smtClean="0"/>
              <a:pPr>
                <a:defRPr/>
              </a:pPr>
              <a:t>105</a:t>
            </a:fld>
            <a:endParaRPr lang="en-US" sz="1800"/>
          </a:p>
        </p:txBody>
      </p:sp>
      <p:sp>
        <p:nvSpPr>
          <p:cNvPr id="4" name="TextBox 3"/>
          <p:cNvSpPr txBox="1"/>
          <p:nvPr/>
        </p:nvSpPr>
        <p:spPr>
          <a:xfrm>
            <a:off x="1" y="990601"/>
            <a:ext cx="709426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b="1" dirty="0" smtClean="0"/>
          </a:p>
          <a:p>
            <a:endParaRPr lang="en-US" sz="1600" b="1" dirty="0" smtClean="0"/>
          </a:p>
          <a:p>
            <a:r>
              <a:rPr lang="en-US" sz="1600" b="1" dirty="0" smtClean="0"/>
              <a:t>On 01.07.2011,Pustak Printers purchased a printing machine from  </a:t>
            </a:r>
            <a:r>
              <a:rPr lang="en-US" sz="1600" b="1" dirty="0" err="1" smtClean="0"/>
              <a:t>Mitra</a:t>
            </a:r>
            <a:r>
              <a:rPr lang="en-US" sz="1600" b="1" dirty="0" smtClean="0"/>
              <a:t> Ltd. on a Hire-Purchase basis, payments to be made ` 8,000 </a:t>
            </a:r>
          </a:p>
          <a:p>
            <a:r>
              <a:rPr lang="en-US" sz="1600" b="1" dirty="0" smtClean="0"/>
              <a:t>on the said date and  the balance in three half-yearly </a:t>
            </a:r>
            <a:r>
              <a:rPr lang="en-US" sz="1600" b="1" dirty="0" err="1" smtClean="0"/>
              <a:t>instalments</a:t>
            </a:r>
            <a:r>
              <a:rPr lang="en-US" sz="1600" b="1" dirty="0" smtClean="0"/>
              <a:t> of ` 6,560; ` 5,952; ` 5,040; </a:t>
            </a:r>
          </a:p>
          <a:p>
            <a:r>
              <a:rPr lang="en-US" sz="1600" b="1" dirty="0" smtClean="0"/>
              <a:t>commencing from  December 31, 2011. The vendor  charged interest at 10% p.a. calculated on half-yearly rates. </a:t>
            </a:r>
            <a:r>
              <a:rPr lang="en-US" sz="1600" b="1" dirty="0" err="1" smtClean="0"/>
              <a:t>Pustak</a:t>
            </a:r>
            <a:r>
              <a:rPr lang="en-US" sz="1600" b="1" dirty="0" smtClean="0"/>
              <a:t> Printers closes their books</a:t>
            </a:r>
          </a:p>
          <a:p>
            <a:r>
              <a:rPr lang="en-US" sz="1600" b="1" dirty="0" smtClean="0"/>
              <a:t> annually on December 31,and provide depreciation at 10% p.a. on </a:t>
            </a:r>
          </a:p>
          <a:p>
            <a:r>
              <a:rPr lang="en-US" sz="1600" b="1" dirty="0" smtClean="0"/>
              <a:t>Diminishing Balances each year. </a:t>
            </a:r>
          </a:p>
          <a:p>
            <a:r>
              <a:rPr lang="en-US" sz="1600" b="1" dirty="0" smtClean="0"/>
              <a:t>Work out the Cash Price of the machine and show the necessary  ledger accounts  in the books of </a:t>
            </a:r>
            <a:r>
              <a:rPr lang="en-US" sz="1600" b="1" dirty="0" err="1" smtClean="0"/>
              <a:t>Pustak</a:t>
            </a:r>
            <a:r>
              <a:rPr lang="en-US" sz="1600" b="1" dirty="0" smtClean="0"/>
              <a:t> Printers.</a:t>
            </a:r>
            <a:endParaRPr lang="en-US" sz="1600" dirty="0"/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635000"/>
            <a:ext cx="6995160" cy="825500"/>
          </a:xfrm>
        </p:spPr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29707D-E916-4B60-B8FF-F86BD402362D}" type="slidenum">
              <a:rPr lang="en-US" altLang="en-US" smtClean="0"/>
              <a:pPr>
                <a:defRPr/>
              </a:pPr>
              <a:t>106</a:t>
            </a:fld>
            <a:endParaRPr lang="en-US" sz="1800"/>
          </a:p>
        </p:txBody>
      </p:sp>
      <p:sp>
        <p:nvSpPr>
          <p:cNvPr id="4" name="TextBox 3"/>
          <p:cNvSpPr txBox="1"/>
          <p:nvPr/>
        </p:nvSpPr>
        <p:spPr>
          <a:xfrm>
            <a:off x="274321" y="2209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74320" y="2667000"/>
            <a:ext cx="41148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Calculation of Cash Price :</a:t>
            </a:r>
          </a:p>
          <a:p>
            <a:r>
              <a:rPr lang="en-US" dirty="0" smtClean="0"/>
              <a:t>[(</a:t>
            </a:r>
            <a:r>
              <a:rPr lang="en-US" dirty="0" err="1" smtClean="0"/>
              <a:t>P+i</a:t>
            </a:r>
            <a:r>
              <a:rPr lang="en-US" dirty="0" smtClean="0"/>
              <a:t>) = </a:t>
            </a:r>
            <a:r>
              <a:rPr lang="en-US" dirty="0" err="1" smtClean="0"/>
              <a:t>Instalment</a:t>
            </a:r>
            <a:endParaRPr lang="en-US" dirty="0" smtClean="0"/>
          </a:p>
          <a:p>
            <a:r>
              <a:rPr lang="en-US" dirty="0" smtClean="0"/>
              <a:t>Since rate of interest is @10% p.a. for half-yearly rates, it will be 5%</a:t>
            </a:r>
          </a:p>
          <a:p>
            <a:r>
              <a:rPr lang="en-US" dirty="0" smtClean="0"/>
              <a:t>(100+5)= ` 105</a:t>
            </a:r>
          </a:p>
          <a:p>
            <a:r>
              <a:rPr lang="en-US" dirty="0" smtClean="0"/>
              <a:t> </a:t>
            </a:r>
          </a:p>
          <a:p>
            <a:r>
              <a:rPr lang="en-US" dirty="0" smtClean="0"/>
              <a:t>1,/21=5/105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114800" y="1428453"/>
            <a:ext cx="41148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Last </a:t>
            </a:r>
            <a:r>
              <a:rPr lang="en-US" dirty="0" err="1" smtClean="0"/>
              <a:t>Instalment</a:t>
            </a:r>
            <a:r>
              <a:rPr lang="en-US" dirty="0" smtClean="0"/>
              <a:t> 5,040</a:t>
            </a:r>
          </a:p>
          <a:p>
            <a:r>
              <a:rPr lang="en-US" dirty="0" smtClean="0"/>
              <a:t>Less : Interest @ 1/21</a:t>
            </a:r>
          </a:p>
          <a:p>
            <a:r>
              <a:rPr lang="en-US" dirty="0" smtClean="0"/>
              <a:t> 240</a:t>
            </a:r>
          </a:p>
          <a:p>
            <a:r>
              <a:rPr lang="en-US" dirty="0" smtClean="0"/>
              <a:t>Principal 4,800</a:t>
            </a:r>
          </a:p>
          <a:p>
            <a:r>
              <a:rPr lang="en-US" i="1" dirty="0" smtClean="0"/>
              <a:t>Add : </a:t>
            </a:r>
            <a:r>
              <a:rPr lang="en-US" i="1" dirty="0" err="1" smtClean="0"/>
              <a:t>Instalment</a:t>
            </a:r>
            <a:r>
              <a:rPr lang="en-US" i="1" dirty="0" smtClean="0"/>
              <a:t> 5,952</a:t>
            </a:r>
          </a:p>
          <a:p>
            <a:r>
              <a:rPr lang="en-US" dirty="0" smtClean="0"/>
              <a:t>10,752</a:t>
            </a:r>
          </a:p>
          <a:p>
            <a:r>
              <a:rPr lang="en-US" i="1" dirty="0" smtClean="0"/>
              <a:t>Less : Interest @1/ 21</a:t>
            </a:r>
          </a:p>
          <a:p>
            <a:r>
              <a:rPr lang="en-US" dirty="0" smtClean="0"/>
              <a:t> 512</a:t>
            </a:r>
          </a:p>
          <a:p>
            <a:r>
              <a:rPr lang="en-US" dirty="0" smtClean="0"/>
              <a:t>10,240</a:t>
            </a:r>
          </a:p>
          <a:p>
            <a:r>
              <a:rPr lang="en-US" i="1" dirty="0" smtClean="0"/>
              <a:t>Add : </a:t>
            </a:r>
            <a:r>
              <a:rPr lang="en-US" i="1" dirty="0" err="1" smtClean="0"/>
              <a:t>Instalment</a:t>
            </a:r>
            <a:r>
              <a:rPr lang="en-US" i="1" dirty="0" smtClean="0"/>
              <a:t> 6,560</a:t>
            </a:r>
          </a:p>
          <a:p>
            <a:r>
              <a:rPr lang="en-US" dirty="0" smtClean="0"/>
              <a:t>6,800</a:t>
            </a:r>
          </a:p>
          <a:p>
            <a:r>
              <a:rPr lang="en-US" i="1" dirty="0" smtClean="0"/>
              <a:t>Less : Interest @ 21</a:t>
            </a:r>
          </a:p>
          <a:p>
            <a:r>
              <a:rPr lang="en-US" dirty="0" smtClean="0"/>
              <a:t> 800</a:t>
            </a:r>
          </a:p>
          <a:p>
            <a:r>
              <a:rPr lang="en-US" dirty="0" smtClean="0"/>
              <a:t>Principal 16,000</a:t>
            </a:r>
          </a:p>
          <a:p>
            <a:r>
              <a:rPr lang="en-US" i="1" dirty="0" smtClean="0"/>
              <a:t>Add : Down Payment 8,000</a:t>
            </a:r>
          </a:p>
          <a:p>
            <a:r>
              <a:rPr lang="en-US" dirty="0" smtClean="0"/>
              <a:t>Cash Price 24,000</a:t>
            </a:r>
          </a:p>
          <a:p>
            <a:r>
              <a:rPr lang="en-US" b="1" dirty="0" smtClean="0"/>
              <a:t>In the books of</a:t>
            </a:r>
            <a:endParaRPr lang="en-US" dirty="0"/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goods ?   What are economic</a:t>
            </a:r>
            <a:br>
              <a:rPr lang="en-US" dirty="0" smtClean="0"/>
            </a:br>
            <a:r>
              <a:rPr lang="en-US" dirty="0" smtClean="0"/>
              <a:t> goods 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Goods are those which satisfy a human </a:t>
            </a:r>
            <a:r>
              <a:rPr lang="en-US" dirty="0" err="1" smtClean="0"/>
              <a:t>want.Economic</a:t>
            </a:r>
            <a:r>
              <a:rPr lang="en-US" dirty="0" smtClean="0"/>
              <a:t> goods are those which have certain special characteristics like scarcity etc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Economic goods are things or articles or commodity in which business deals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Business consists of a number of such transactions and at the end  he wants to know -------  ?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05740" y="1676400"/>
            <a:ext cx="7406640" cy="2895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The net effect of such transactions surplus or </a:t>
            </a:r>
            <a:r>
              <a:rPr lang="en-US" dirty="0" err="1" smtClean="0"/>
              <a:t>profit,deficit</a:t>
            </a:r>
            <a:r>
              <a:rPr lang="en-US" dirty="0" smtClean="0"/>
              <a:t> or </a:t>
            </a:r>
            <a:r>
              <a:rPr lang="en-US" dirty="0" err="1" smtClean="0"/>
              <a:t>loss.For</a:t>
            </a:r>
            <a:r>
              <a:rPr lang="en-US" dirty="0" smtClean="0"/>
              <a:t> this purpose he has to record </a:t>
            </a:r>
            <a:r>
              <a:rPr lang="en-US" dirty="0" err="1" smtClean="0"/>
              <a:t>analyse</a:t>
            </a:r>
            <a:r>
              <a:rPr lang="en-US" dirty="0" smtClean="0"/>
              <a:t> and  summarize  them  …And this is called ACCOUNTING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Then what is accounting?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3200" dirty="0" smtClean="0"/>
              <a:t>Accounting is the art of recording ,</a:t>
            </a:r>
            <a:r>
              <a:rPr lang="en-US" sz="3200" dirty="0" err="1" smtClean="0"/>
              <a:t>classifying,and</a:t>
            </a:r>
            <a:r>
              <a:rPr lang="en-US" sz="3200" dirty="0" smtClean="0"/>
              <a:t> summarizing in significant manner and in terms of money ,transactions &amp; events of financial character , &amp; interpreting the results there of.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Recording is done in chronological order in journals /cash book ,&amp; bank book</a:t>
            </a:r>
          </a:p>
          <a:p>
            <a:r>
              <a:rPr lang="en-US" dirty="0" smtClean="0"/>
              <a:t>Classification is done in ledger,</a:t>
            </a:r>
          </a:p>
          <a:p>
            <a:r>
              <a:rPr lang="en-US" dirty="0" err="1" smtClean="0"/>
              <a:t>Summarising</a:t>
            </a:r>
            <a:r>
              <a:rPr lang="en-US" dirty="0" smtClean="0"/>
              <a:t> is done in  TB,P&amp;L A/C &amp; </a:t>
            </a:r>
          </a:p>
          <a:p>
            <a:r>
              <a:rPr lang="en-US" dirty="0" smtClean="0"/>
              <a:t>BALANCE SHEET.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PROFIT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LOSS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ASSET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LIABILITY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CONTINGENT LIABILITY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POTENTIAL OBLIGATIONS DEPENDING ON EVENTS 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GOODS FOR USE /OWNED BY THE BUSINESS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EXCESS OF INCOME OVER EXPENSE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EXCESS OF EXPENSE OVER INCOME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OBLIGATIONS TO BE SETTLED AT FUTURE DATE.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BUSINESS TERMINOLOGIES –MATCH THE FOLLOWING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capital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drawings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debtors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creditors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err="1" smtClean="0"/>
              <a:t>networth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4320540" y="4038600"/>
            <a:ext cx="2674620" cy="457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Money invested by owner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20540" y="2057400"/>
            <a:ext cx="2674620" cy="4572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Excess of total assets  over o/s liabilities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320540" y="3048000"/>
            <a:ext cx="2674620" cy="457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Who owes to business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Money or moneys worth w/d by owner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Whom business owes money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match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822960" y="2971800"/>
            <a:ext cx="2674620" cy="457200"/>
          </a:xfrm>
        </p:spPr>
        <p:txBody>
          <a:bodyPr/>
          <a:lstStyle/>
          <a:p>
            <a:r>
              <a:rPr lang="en-US" dirty="0" smtClean="0"/>
              <a:t>Cash discount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822960" y="2057400"/>
            <a:ext cx="2674620" cy="457200"/>
          </a:xfrm>
        </p:spPr>
        <p:txBody>
          <a:bodyPr/>
          <a:lstStyle/>
          <a:p>
            <a:r>
              <a:rPr lang="en-US" dirty="0" smtClean="0"/>
              <a:t>Trade discount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Capital expenditure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Revenue expenditure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Deferred revenue expenditure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4320540" y="4800600"/>
            <a:ext cx="2674620" cy="4572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Benefits extend beyond one year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Acquire assets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Never entered in a/</a:t>
            </a:r>
            <a:r>
              <a:rPr lang="en-US" dirty="0" err="1" smtClean="0"/>
              <a:t>cs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</p:nvPr>
        </p:nvSpPr>
        <p:spPr>
          <a:xfrm>
            <a:off x="4320540" y="1905000"/>
            <a:ext cx="2674620" cy="457200"/>
          </a:xfrm>
        </p:spPr>
        <p:txBody>
          <a:bodyPr>
            <a:normAutofit/>
          </a:bodyPr>
          <a:lstStyle/>
          <a:p>
            <a:r>
              <a:rPr lang="en-US" dirty="0" smtClean="0"/>
              <a:t>For prompt payment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recurring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Match the following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 Book keeping is mainly concerned with 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A)Recording transactions of monetary value..</a:t>
            </a:r>
          </a:p>
          <a:p>
            <a:r>
              <a:rPr lang="en-US" dirty="0" smtClean="0"/>
              <a:t>B) Designing Systems of purchases</a:t>
            </a:r>
          </a:p>
          <a:p>
            <a:r>
              <a:rPr lang="en-US" dirty="0" smtClean="0"/>
              <a:t>C) Interpretation of valuable data  </a:t>
            </a:r>
          </a:p>
          <a:p>
            <a:r>
              <a:rPr lang="en-US" dirty="0" smtClean="0"/>
              <a:t>D) None of the above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Ans: A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For the purpose of recording we classify accounts into _______</a:t>
            </a:r>
            <a:endParaRPr lang="en-US" dirty="0"/>
          </a:p>
        </p:txBody>
      </p:sp>
      <p:sp>
        <p:nvSpPr>
          <p:cNvPr id="24" name="Rectangl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Three groups.</a:t>
            </a:r>
            <a:endParaRPr lang="en-US" dirty="0"/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extLst/>
          </a:lstStyle>
          <a:p>
            <a:pPr marL="0" indent="0"/>
            <a:r>
              <a:rPr lang="en-US" dirty="0" smtClean="0"/>
              <a:t>They are </a:t>
            </a:r>
          </a:p>
          <a:p>
            <a:pPr marL="0" indent="0"/>
            <a:r>
              <a:rPr lang="en-US" dirty="0" smtClean="0"/>
              <a:t>1)Personal accounts</a:t>
            </a:r>
          </a:p>
          <a:p>
            <a:pPr marL="0" indent="0"/>
            <a:r>
              <a:rPr lang="en-US" dirty="0" smtClean="0"/>
              <a:t>2)Real accounts</a:t>
            </a:r>
          </a:p>
          <a:p>
            <a:pPr marL="0" indent="0"/>
            <a:r>
              <a:rPr lang="en-US" dirty="0" smtClean="0"/>
              <a:t>3)Nominal accounts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C8A5A-5F5A-43F0-A3CA-F41BC045BB10}" type="datetime1">
              <a:rPr lang="en-IN" smtClean="0"/>
              <a:pPr/>
              <a:t>05-11-2012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RAM’S A/C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FURNITUREA/C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SALARY A/C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SALARY DUE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GOODWILL A/C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INTANGIBLE REAL A/C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NOMINAL A/C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PERSONAL A/C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REALA/C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REPRESETATIVE PERSONAL A/C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1662" y="1600200"/>
            <a:ext cx="5858315" cy="3886200"/>
          </a:xfrm>
        </p:spPr>
        <p:txBody>
          <a:bodyPr/>
          <a:lstStyle/>
          <a:p>
            <a:r>
              <a:rPr lang="en-US" dirty="0" smtClean="0"/>
              <a:t>ICWA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ACCOUNTING </a:t>
            </a:r>
          </a:p>
          <a:p>
            <a:r>
              <a:rPr lang="en-US" dirty="0" smtClean="0"/>
              <a:t>BY </a:t>
            </a:r>
          </a:p>
          <a:p>
            <a:r>
              <a:rPr lang="en-US" dirty="0" smtClean="0"/>
              <a:t>T.VENKATARAMANAN.FICWA</a:t>
            </a:r>
            <a:endParaRPr lang="en-US" dirty="0"/>
          </a:p>
        </p:txBody>
      </p:sp>
      <p:pic>
        <p:nvPicPr>
          <p:cNvPr id="4" name="Capture 1 (5-1-2011 5-10 PM)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017520" y="381000"/>
            <a:ext cx="2743200" cy="1905000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 One of the following is not a nominal account 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A)Rent a/c</a:t>
            </a:r>
          </a:p>
          <a:p>
            <a:r>
              <a:rPr lang="en-US" dirty="0" smtClean="0"/>
              <a:t>B) Salary a/c  </a:t>
            </a:r>
          </a:p>
          <a:p>
            <a:r>
              <a:rPr lang="en-US" dirty="0" smtClean="0"/>
              <a:t>C) Interest a/c</a:t>
            </a:r>
          </a:p>
          <a:p>
            <a:r>
              <a:rPr lang="en-US" dirty="0" smtClean="0"/>
              <a:t>D) Outstanding salary a/c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Ans:D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OF THE FOLLOWING IS NOT AN INTANGIBLE REAL A/C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29707D-E916-4B60-B8FF-F86BD402362D}" type="slidenum">
              <a:rPr lang="en-US" altLang="en-US" smtClean="0"/>
              <a:pPr>
                <a:defRPr/>
              </a:pPr>
              <a:t>21</a:t>
            </a:fld>
            <a:endParaRPr lang="en-US" sz="1800"/>
          </a:p>
        </p:txBody>
      </p:sp>
      <p:sp>
        <p:nvSpPr>
          <p:cNvPr id="4" name="TextBox 3"/>
          <p:cNvSpPr txBox="1"/>
          <p:nvPr/>
        </p:nvSpPr>
        <p:spPr>
          <a:xfrm>
            <a:off x="754380" y="2438402"/>
            <a:ext cx="4988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1)GOOD WILL A/C		2)TRADE MARK  A/C</a:t>
            </a:r>
          </a:p>
          <a:p>
            <a:r>
              <a:rPr lang="en-US" dirty="0" smtClean="0"/>
              <a:t>3)CASH A/C		4)PATENTS  A/C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28702" y="4953000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ANS:   3</a:t>
            </a:r>
            <a:endParaRPr lang="en-US" dirty="0"/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0"/>
            <a:ext cx="7406640" cy="1524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600" dirty="0" smtClean="0"/>
              <a:t> Which of the following  a/c s is a Real a/c  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A)Salaries</a:t>
            </a:r>
          </a:p>
          <a:p>
            <a:r>
              <a:rPr lang="en-US" dirty="0" smtClean="0"/>
              <a:t>B) Shares &amp; debentures a/c </a:t>
            </a:r>
          </a:p>
          <a:p>
            <a:r>
              <a:rPr lang="en-US" dirty="0" smtClean="0"/>
              <a:t>C)Debtors a/c </a:t>
            </a:r>
          </a:p>
          <a:p>
            <a:r>
              <a:rPr lang="en-US" dirty="0" smtClean="0"/>
              <a:t>D) Bank  a/c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Ans:B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0"/>
            <a:ext cx="7406640" cy="1524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600" dirty="0" smtClean="0"/>
              <a:t> Which of the following  a/c s is a nominal a/c  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A)Bills payable</a:t>
            </a:r>
          </a:p>
          <a:p>
            <a:r>
              <a:rPr lang="en-US" dirty="0" smtClean="0"/>
              <a:t>B) Bills Receivable a/c </a:t>
            </a:r>
          </a:p>
          <a:p>
            <a:r>
              <a:rPr lang="en-US" dirty="0" smtClean="0"/>
              <a:t>C)Debtors a/c </a:t>
            </a:r>
          </a:p>
          <a:p>
            <a:r>
              <a:rPr lang="en-US" dirty="0" smtClean="0"/>
              <a:t>D) Stationary a/c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Ans:D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 One of the following is a good example for Representative personal a/c. 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A)Ram’s a/c</a:t>
            </a:r>
          </a:p>
          <a:p>
            <a:r>
              <a:rPr lang="en-US" dirty="0" smtClean="0"/>
              <a:t>B) Salary a/c  </a:t>
            </a:r>
          </a:p>
          <a:p>
            <a:r>
              <a:rPr lang="en-US" dirty="0" smtClean="0"/>
              <a:t>C) Interest a/c</a:t>
            </a:r>
          </a:p>
          <a:p>
            <a:r>
              <a:rPr lang="en-US" dirty="0" smtClean="0"/>
              <a:t>D) Outstanding salary a/c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Ans:D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 One of the following is not a DAY BOOK 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A)Sales journal..</a:t>
            </a:r>
          </a:p>
          <a:p>
            <a:r>
              <a:rPr lang="en-US" dirty="0" smtClean="0"/>
              <a:t>B) Purchase journal </a:t>
            </a:r>
          </a:p>
          <a:p>
            <a:r>
              <a:rPr lang="en-US" dirty="0" smtClean="0"/>
              <a:t>C) Cash book  </a:t>
            </a:r>
          </a:p>
          <a:p>
            <a:r>
              <a:rPr lang="en-US" dirty="0" smtClean="0"/>
              <a:t>D) Sundry debtors ledger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Ans:D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Record of payment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Document issued against receipt of cash/</a:t>
            </a:r>
            <a:r>
              <a:rPr lang="en-US" dirty="0" err="1" smtClean="0"/>
              <a:t>cheque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Book of original entry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Book of secondary entry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Record  for non cash transactions 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Journal PROPER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JOURNAL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Payment voucher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Money receipt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ledger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Match the documents  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one of the following is not applicable to P &amp; L a/c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None of the above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1028700" y="2057400"/>
            <a:ext cx="6377940" cy="457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It shows the revenue earned and expenses incurred by the firm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net result of the P &amp; L a/c is profit or loss for the period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It is prepared for a particular accounting period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1028700" y="4038600"/>
            <a:ext cx="6377940" cy="457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It shows the financial position of business as on a particular date.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CN" sz="3600">
                <a:cs typeface="Arial" pitchFamily="34" charset="0"/>
                <a:sym typeface="Arial" pitchFamily="34" charset="0"/>
              </a:rPr>
              <a:t> One of the following is not a nominal account  </a:t>
            </a:r>
            <a:endParaRPr lang="en-US" altLang="zh-CN">
              <a:cs typeface="+mj-cs"/>
            </a:endParaRPr>
          </a:p>
        </p:txBody>
      </p:sp>
      <p:sp>
        <p:nvSpPr>
          <p:cNvPr id="31747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D28B9F55-7858-490F-8662-BF180C987468}" type="datetime1">
              <a:rPr lang="en-US" altLang="en-US" smtClean="0">
                <a:ea typeface="华文仿宋"/>
                <a:cs typeface="华文仿宋"/>
              </a:rPr>
              <a:pPr/>
              <a:t>11/5/2012</a:t>
            </a:fld>
            <a:endParaRPr lang="en-US" sz="1800" smtClean="0">
              <a:ea typeface="华文仿宋"/>
              <a:cs typeface="华文仿宋"/>
            </a:endParaRPr>
          </a:p>
        </p:txBody>
      </p:sp>
      <p:sp>
        <p:nvSpPr>
          <p:cNvPr id="21507" name="Content Placeholder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6995160" cy="4114800"/>
          </a:xfrm>
          <a:noFill/>
        </p:spPr>
        <p:txBody>
          <a:bodyPr/>
          <a:lstStyle/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A)Rent a/c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B) Salary a/c  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C) Interest a/c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D) Outstanding salary a/c</a:t>
            </a:r>
          </a:p>
          <a:p>
            <a:pPr eaLnBrk="1" hangingPunct="1"/>
            <a:endParaRPr lang="en-US" altLang="zh-CN" smtClean="0">
              <a:cs typeface="Arial" pitchFamily="34" charset="0"/>
              <a:sym typeface="Arial" pitchFamily="34" charset="0"/>
            </a:endParaRPr>
          </a:p>
          <a:p>
            <a:pPr eaLnBrk="1" hangingPunct="1"/>
            <a:endParaRPr lang="en-US" altLang="zh-CN" smtClean="0">
              <a:cs typeface="Arial" pitchFamily="34" charset="0"/>
              <a:sym typeface="Arial" pitchFamily="34" charset="0"/>
            </a:endParaRP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Ans:D</a:t>
            </a:r>
            <a:endParaRPr lang="en-US" altLang="zh-CN" smtClean="0"/>
          </a:p>
        </p:txBody>
      </p:sp>
      <p:sp>
        <p:nvSpPr>
          <p:cNvPr id="31749" name="Date Placeholder 3"/>
          <p:cNvSpPr>
            <a:spLocks noGrp="1" noChangeArrowheads="1"/>
          </p:cNvSpPr>
          <p:nvPr/>
        </p:nvSpPr>
        <p:spPr bwMode="auto">
          <a:xfrm>
            <a:off x="61722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D1A2978F-2232-43E4-B783-18B340DB62D7}" type="datetime1">
              <a:rPr lang="en-US">
                <a:cs typeface="Arial" pitchFamily="34" charset="0"/>
                <a:sym typeface="Arial" pitchFamily="34" charset="0"/>
              </a:rPr>
              <a:pPr/>
              <a:t>11/5/2012</a:t>
            </a:fld>
            <a:endParaRPr lang="en-US"/>
          </a:p>
        </p:txBody>
      </p:sp>
      <p:sp>
        <p:nvSpPr>
          <p:cNvPr id="31750" name="Slide Number Placeholder 4"/>
          <p:cNvSpPr>
            <a:spLocks noGrp="1" noChangeArrowheads="1"/>
          </p:cNvSpPr>
          <p:nvPr/>
        </p:nvSpPr>
        <p:spPr bwMode="auto">
          <a:xfrm>
            <a:off x="589788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EB9625A9-FDD0-4969-9852-AC98FD1C5B05}" type="slidenum">
              <a:rPr lang="en-US">
                <a:cs typeface="Arial" pitchFamily="34" charset="0"/>
                <a:sym typeface="Arial" pitchFamily="34" charset="0"/>
              </a:rPr>
              <a:pPr/>
              <a:t>28</a:t>
            </a:fld>
            <a:endParaRPr lang="en-US"/>
          </a:p>
        </p:txBody>
      </p:sp>
      <p:sp>
        <p:nvSpPr>
          <p:cNvPr id="31751" name="Footer Placeholder 5"/>
          <p:cNvSpPr>
            <a:spLocks noGrp="1" noChangeArrowheads="1"/>
          </p:cNvSpPr>
          <p:nvPr/>
        </p:nvSpPr>
        <p:spPr bwMode="auto">
          <a:xfrm>
            <a:off x="2811780" y="6248400"/>
            <a:ext cx="26060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cs typeface="Arial" pitchFamily="34" charset="0"/>
              <a:sym typeface="Arial" pitchFamily="34" charset="0"/>
            </a:endParaRPr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CN" sz="3600">
                <a:cs typeface="Arial" pitchFamily="34" charset="0"/>
                <a:sym typeface="Arial" pitchFamily="34" charset="0"/>
              </a:rPr>
              <a:t> One of the following is not appearing in Trial balance  </a:t>
            </a:r>
            <a:endParaRPr lang="en-US" altLang="zh-CN">
              <a:cs typeface="+mj-cs"/>
            </a:endParaRPr>
          </a:p>
        </p:txBody>
      </p:sp>
      <p:sp>
        <p:nvSpPr>
          <p:cNvPr id="30723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E580D2A1-6E67-47D1-815A-8B5021251386}" type="datetime1">
              <a:rPr lang="en-US" altLang="en-US" smtClean="0">
                <a:ea typeface="华文仿宋"/>
                <a:cs typeface="华文仿宋"/>
              </a:rPr>
              <a:pPr/>
              <a:t>11/5/2012</a:t>
            </a:fld>
            <a:endParaRPr lang="en-US" sz="1800" smtClean="0">
              <a:ea typeface="华文仿宋"/>
              <a:cs typeface="华文仿宋"/>
            </a:endParaRPr>
          </a:p>
        </p:txBody>
      </p:sp>
      <p:sp>
        <p:nvSpPr>
          <p:cNvPr id="20483" name="Content Placeholder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6995160" cy="4114800"/>
          </a:xfrm>
          <a:noFill/>
        </p:spPr>
        <p:txBody>
          <a:bodyPr/>
          <a:lstStyle/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A)Sales..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B) Purchase  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C) Cash 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D) Closing Stock</a:t>
            </a:r>
          </a:p>
          <a:p>
            <a:pPr eaLnBrk="1" hangingPunct="1"/>
            <a:endParaRPr lang="en-US" altLang="zh-CN" smtClean="0">
              <a:cs typeface="Arial" pitchFamily="34" charset="0"/>
              <a:sym typeface="Arial" pitchFamily="34" charset="0"/>
            </a:endParaRPr>
          </a:p>
          <a:p>
            <a:pPr eaLnBrk="1" hangingPunct="1"/>
            <a:endParaRPr lang="en-US" altLang="zh-CN" smtClean="0">
              <a:cs typeface="Arial" pitchFamily="34" charset="0"/>
              <a:sym typeface="Arial" pitchFamily="34" charset="0"/>
            </a:endParaRP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Ans:D</a:t>
            </a:r>
            <a:endParaRPr lang="en-US" altLang="zh-CN" smtClean="0"/>
          </a:p>
        </p:txBody>
      </p:sp>
      <p:sp>
        <p:nvSpPr>
          <p:cNvPr id="30725" name="Date Placeholder 3"/>
          <p:cNvSpPr>
            <a:spLocks noGrp="1" noChangeArrowheads="1"/>
          </p:cNvSpPr>
          <p:nvPr/>
        </p:nvSpPr>
        <p:spPr bwMode="auto">
          <a:xfrm>
            <a:off x="61722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855D3B78-45CE-4BE1-8CC3-B34B8D6EEE38}" type="datetime1">
              <a:rPr lang="en-US">
                <a:cs typeface="Arial" pitchFamily="34" charset="0"/>
                <a:sym typeface="Arial" pitchFamily="34" charset="0"/>
              </a:rPr>
              <a:pPr/>
              <a:t>11/5/2012</a:t>
            </a:fld>
            <a:endParaRPr lang="en-US"/>
          </a:p>
        </p:txBody>
      </p:sp>
      <p:sp>
        <p:nvSpPr>
          <p:cNvPr id="30726" name="Slide Number Placeholder 4"/>
          <p:cNvSpPr>
            <a:spLocks noGrp="1" noChangeArrowheads="1"/>
          </p:cNvSpPr>
          <p:nvPr/>
        </p:nvSpPr>
        <p:spPr bwMode="auto">
          <a:xfrm>
            <a:off x="589788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73079C5B-2802-472E-8666-93CFB3635FDD}" type="slidenum">
              <a:rPr lang="en-US">
                <a:cs typeface="Arial" pitchFamily="34" charset="0"/>
                <a:sym typeface="Arial" pitchFamily="34" charset="0"/>
              </a:rPr>
              <a:pPr/>
              <a:t>29</a:t>
            </a:fld>
            <a:endParaRPr lang="en-US"/>
          </a:p>
        </p:txBody>
      </p:sp>
      <p:sp>
        <p:nvSpPr>
          <p:cNvPr id="30727" name="Footer Placeholder 5"/>
          <p:cNvSpPr>
            <a:spLocks noGrp="1" noChangeArrowheads="1"/>
          </p:cNvSpPr>
          <p:nvPr/>
        </p:nvSpPr>
        <p:spPr bwMode="auto">
          <a:xfrm>
            <a:off x="2811780" y="6248400"/>
            <a:ext cx="26060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cs typeface="Arial" pitchFamily="34" charset="0"/>
              <a:sym typeface="Arial" pitchFamily="34" charset="0"/>
            </a:endParaRPr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Accountancy quiz</a:t>
            </a:r>
            <a:br>
              <a:rPr lang="en-US" dirty="0" smtClean="0"/>
            </a:br>
            <a:r>
              <a:rPr lang="en-US" dirty="0" smtClean="0"/>
              <a:t>ICWA -intermediate</a:t>
            </a:r>
            <a:endParaRPr lang="en-US" dirty="0"/>
          </a:p>
        </p:txBody>
      </p:sp>
      <p:sp>
        <p:nvSpPr>
          <p:cNvPr id="4" name="Rectangle 25"/>
          <p:cNvSpPr txBox="1">
            <a:spLocks/>
          </p:cNvSpPr>
          <p:nvPr/>
        </p:nvSpPr>
        <p:spPr>
          <a:xfrm>
            <a:off x="685800" y="2971800"/>
            <a:ext cx="6377940" cy="12954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T.VENKATARAMANAN.FICWA.FCS.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lang="en-US" sz="1200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CN" sz="3600">
                <a:cs typeface="Arial" pitchFamily="34" charset="0"/>
                <a:sym typeface="Arial" pitchFamily="34" charset="0"/>
              </a:rPr>
              <a:t> Which financial statement represent the accounting equation , total asset = liabilities +share holders funds </a:t>
            </a:r>
            <a:endParaRPr lang="en-US" altLang="zh-CN">
              <a:cs typeface="+mj-cs"/>
            </a:endParaRPr>
          </a:p>
        </p:txBody>
      </p:sp>
      <p:sp>
        <p:nvSpPr>
          <p:cNvPr id="26627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7B1EECE5-87B9-4A41-B53D-50F8409A068F}" type="datetime1">
              <a:rPr lang="en-US" altLang="en-US" smtClean="0">
                <a:ea typeface="华文仿宋"/>
                <a:cs typeface="华文仿宋"/>
              </a:rPr>
              <a:pPr/>
              <a:t>11/5/2012</a:t>
            </a:fld>
            <a:endParaRPr lang="en-US" sz="1800" smtClean="0">
              <a:ea typeface="华文仿宋"/>
              <a:cs typeface="华文仿宋"/>
            </a:endParaRPr>
          </a:p>
        </p:txBody>
      </p:sp>
      <p:sp>
        <p:nvSpPr>
          <p:cNvPr id="16387" name="Content Placeholder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6995160" cy="4114800"/>
          </a:xfrm>
          <a:noFill/>
        </p:spPr>
        <p:txBody>
          <a:bodyPr/>
          <a:lstStyle/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A)Income statement..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B) Cash flow statement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C) Balance sheet  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D) None of the above</a:t>
            </a:r>
          </a:p>
          <a:p>
            <a:pPr eaLnBrk="1" hangingPunct="1"/>
            <a:endParaRPr lang="en-US" altLang="zh-CN" smtClean="0">
              <a:cs typeface="Arial" pitchFamily="34" charset="0"/>
              <a:sym typeface="Arial" pitchFamily="34" charset="0"/>
            </a:endParaRPr>
          </a:p>
          <a:p>
            <a:pPr eaLnBrk="1" hangingPunct="1"/>
            <a:endParaRPr lang="en-US" altLang="zh-CN" smtClean="0">
              <a:cs typeface="Arial" pitchFamily="34" charset="0"/>
              <a:sym typeface="Arial" pitchFamily="34" charset="0"/>
            </a:endParaRP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Ans: c</a:t>
            </a:r>
            <a:endParaRPr lang="en-US" altLang="zh-CN" smtClean="0"/>
          </a:p>
        </p:txBody>
      </p:sp>
      <p:sp>
        <p:nvSpPr>
          <p:cNvPr id="26629" name="Date Placeholder 3"/>
          <p:cNvSpPr>
            <a:spLocks noGrp="1" noChangeArrowheads="1"/>
          </p:cNvSpPr>
          <p:nvPr/>
        </p:nvSpPr>
        <p:spPr bwMode="auto">
          <a:xfrm>
            <a:off x="61722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A827A080-CB6F-4800-AA2D-35948F47637E}" type="datetime1">
              <a:rPr lang="en-US">
                <a:cs typeface="Arial" pitchFamily="34" charset="0"/>
                <a:sym typeface="Arial" pitchFamily="34" charset="0"/>
              </a:rPr>
              <a:pPr/>
              <a:t>11/5/2012</a:t>
            </a:fld>
            <a:endParaRPr lang="en-US"/>
          </a:p>
        </p:txBody>
      </p:sp>
      <p:sp>
        <p:nvSpPr>
          <p:cNvPr id="26630" name="Slide Number Placeholder 4"/>
          <p:cNvSpPr>
            <a:spLocks noGrp="1" noChangeArrowheads="1"/>
          </p:cNvSpPr>
          <p:nvPr/>
        </p:nvSpPr>
        <p:spPr bwMode="auto">
          <a:xfrm>
            <a:off x="589788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A829800A-1376-4281-8966-89C9FE65F6BE}" type="slidenum">
              <a:rPr lang="en-US">
                <a:cs typeface="Arial" pitchFamily="34" charset="0"/>
                <a:sym typeface="Arial" pitchFamily="34" charset="0"/>
              </a:rPr>
              <a:pPr/>
              <a:t>30</a:t>
            </a:fld>
            <a:endParaRPr lang="en-US"/>
          </a:p>
        </p:txBody>
      </p:sp>
      <p:sp>
        <p:nvSpPr>
          <p:cNvPr id="26631" name="Footer Placeholder 5"/>
          <p:cNvSpPr>
            <a:spLocks noGrp="1" noChangeArrowheads="1"/>
          </p:cNvSpPr>
          <p:nvPr/>
        </p:nvSpPr>
        <p:spPr bwMode="auto">
          <a:xfrm>
            <a:off x="2811780" y="6248400"/>
            <a:ext cx="26060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cs typeface="Arial" pitchFamily="34" charset="0"/>
              <a:sym typeface="Arial" pitchFamily="34" charset="0"/>
            </a:endParaRPr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CN" sz="3600">
                <a:cs typeface="Arial" pitchFamily="34" charset="0"/>
                <a:sym typeface="Arial" pitchFamily="34" charset="0"/>
              </a:rPr>
              <a:t> Which financial statement represent the accounting equation , total asset = liabilities +share holders funds </a:t>
            </a:r>
            <a:endParaRPr lang="en-US" altLang="zh-CN">
              <a:cs typeface="+mj-cs"/>
            </a:endParaRPr>
          </a:p>
        </p:txBody>
      </p:sp>
      <p:sp>
        <p:nvSpPr>
          <p:cNvPr id="26627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7B1EECE5-87B9-4A41-B53D-50F8409A068F}" type="datetime1">
              <a:rPr lang="en-US" altLang="en-US" smtClean="0">
                <a:ea typeface="华文仿宋"/>
                <a:cs typeface="华文仿宋"/>
              </a:rPr>
              <a:pPr/>
              <a:t>11/5/2012</a:t>
            </a:fld>
            <a:endParaRPr lang="en-US" sz="1800" smtClean="0">
              <a:ea typeface="华文仿宋"/>
              <a:cs typeface="华文仿宋"/>
            </a:endParaRPr>
          </a:p>
        </p:txBody>
      </p:sp>
      <p:sp>
        <p:nvSpPr>
          <p:cNvPr id="16387" name="Content Placeholder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6995160" cy="4114800"/>
          </a:xfrm>
          <a:noFill/>
        </p:spPr>
        <p:txBody>
          <a:bodyPr/>
          <a:lstStyle/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A)Income statement..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B) Cash flow statement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C) Balance sheet  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D) None of the above</a:t>
            </a:r>
          </a:p>
          <a:p>
            <a:pPr eaLnBrk="1" hangingPunct="1"/>
            <a:endParaRPr lang="en-US" altLang="zh-CN" smtClean="0">
              <a:cs typeface="Arial" pitchFamily="34" charset="0"/>
              <a:sym typeface="Arial" pitchFamily="34" charset="0"/>
            </a:endParaRPr>
          </a:p>
          <a:p>
            <a:pPr eaLnBrk="1" hangingPunct="1"/>
            <a:endParaRPr lang="en-US" altLang="zh-CN" smtClean="0">
              <a:cs typeface="Arial" pitchFamily="34" charset="0"/>
              <a:sym typeface="Arial" pitchFamily="34" charset="0"/>
            </a:endParaRP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Ans: c</a:t>
            </a:r>
            <a:endParaRPr lang="en-US" altLang="zh-CN" smtClean="0"/>
          </a:p>
        </p:txBody>
      </p:sp>
      <p:sp>
        <p:nvSpPr>
          <p:cNvPr id="26629" name="Date Placeholder 3"/>
          <p:cNvSpPr>
            <a:spLocks noGrp="1" noChangeArrowheads="1"/>
          </p:cNvSpPr>
          <p:nvPr/>
        </p:nvSpPr>
        <p:spPr bwMode="auto">
          <a:xfrm>
            <a:off x="61722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A827A080-CB6F-4800-AA2D-35948F47637E}" type="datetime1">
              <a:rPr lang="en-US">
                <a:cs typeface="Arial" pitchFamily="34" charset="0"/>
                <a:sym typeface="Arial" pitchFamily="34" charset="0"/>
              </a:rPr>
              <a:pPr/>
              <a:t>11/5/2012</a:t>
            </a:fld>
            <a:endParaRPr lang="en-US"/>
          </a:p>
        </p:txBody>
      </p:sp>
      <p:sp>
        <p:nvSpPr>
          <p:cNvPr id="26630" name="Slide Number Placeholder 4"/>
          <p:cNvSpPr>
            <a:spLocks noGrp="1" noChangeArrowheads="1"/>
          </p:cNvSpPr>
          <p:nvPr/>
        </p:nvSpPr>
        <p:spPr bwMode="auto">
          <a:xfrm>
            <a:off x="589788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A829800A-1376-4281-8966-89C9FE65F6BE}" type="slidenum">
              <a:rPr lang="en-US">
                <a:cs typeface="Arial" pitchFamily="34" charset="0"/>
                <a:sym typeface="Arial" pitchFamily="34" charset="0"/>
              </a:rPr>
              <a:pPr/>
              <a:t>31</a:t>
            </a:fld>
            <a:endParaRPr lang="en-US"/>
          </a:p>
        </p:txBody>
      </p:sp>
      <p:sp>
        <p:nvSpPr>
          <p:cNvPr id="26631" name="Footer Placeholder 5"/>
          <p:cNvSpPr>
            <a:spLocks noGrp="1" noChangeArrowheads="1"/>
          </p:cNvSpPr>
          <p:nvPr/>
        </p:nvSpPr>
        <p:spPr bwMode="auto">
          <a:xfrm>
            <a:off x="2811780" y="6248400"/>
            <a:ext cx="26060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cs typeface="Arial" pitchFamily="34" charset="0"/>
              <a:sym typeface="Arial" pitchFamily="34" charset="0"/>
            </a:endParaRPr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ANTICIPATE NO PROFITS AND RECOGNIZE ALL LOSSES  COMES UNDER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MATERIALITY CONCEPT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MATCHING CONCEPT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ACCOUNTING PERIOD CONCEPT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REALISATION CONCEPT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CONSERVATIVE  CONCEPT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Economic life of an enterprise is split into the periodic interval as per _____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MATERIALITY CONCEPT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matching  CONCEPT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ACCOUNTING PERIOD CONCEPT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REALISATION CONCEPT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going </a:t>
            </a:r>
            <a:r>
              <a:rPr lang="en-US" dirty="0" err="1" smtClean="0"/>
              <a:t>cocern</a:t>
            </a:r>
            <a:r>
              <a:rPr lang="en-US" dirty="0" smtClean="0"/>
              <a:t> CONCEPT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 noChangeArrowheads="1"/>
          </p:cNvSpPr>
          <p:nvPr>
            <p:ph type="title"/>
          </p:nvPr>
        </p:nvSpPr>
        <p:spPr>
          <a:xfrm>
            <a:off x="411480" y="0"/>
            <a:ext cx="7406640" cy="1524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zh-CN" sz="3600" smtClean="0">
                <a:cs typeface="Arial" pitchFamily="34" charset="0"/>
                <a:sym typeface="Arial" pitchFamily="34" charset="0"/>
              </a:rPr>
              <a:t> </a:t>
            </a:r>
            <a:br>
              <a:rPr lang="en-US" altLang="zh-CN" sz="3600" smtClean="0">
                <a:cs typeface="Arial" pitchFamily="34" charset="0"/>
                <a:sym typeface="Arial" pitchFamily="34" charset="0"/>
              </a:rPr>
            </a:br>
            <a:r>
              <a:rPr lang="en-US" altLang="zh-CN" sz="3600" smtClean="0">
                <a:cs typeface="Arial" pitchFamily="34" charset="0"/>
                <a:sym typeface="Arial" pitchFamily="34" charset="0"/>
              </a:rPr>
              <a:t> Window  dressing is prohibited due to    </a:t>
            </a:r>
            <a:endParaRPr lang="en-US" altLang="zh-CN" smtClean="0"/>
          </a:p>
        </p:txBody>
      </p:sp>
      <p:sp>
        <p:nvSpPr>
          <p:cNvPr id="37891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57752EF3-7E19-4CF7-BA03-46CE3683B754}" type="datetime1">
              <a:rPr lang="en-US" altLang="en-US" smtClean="0">
                <a:ea typeface="华文仿宋"/>
                <a:cs typeface="华文仿宋"/>
              </a:rPr>
              <a:pPr/>
              <a:t>11/5/2012</a:t>
            </a:fld>
            <a:endParaRPr lang="en-US" sz="1800" smtClean="0">
              <a:ea typeface="华文仿宋"/>
              <a:cs typeface="华文仿宋"/>
            </a:endParaRPr>
          </a:p>
        </p:txBody>
      </p:sp>
      <p:sp>
        <p:nvSpPr>
          <p:cNvPr id="27651" name="Content Placeholder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6995160" cy="4114800"/>
          </a:xfrm>
          <a:noFill/>
        </p:spPr>
        <p:txBody>
          <a:bodyPr/>
          <a:lstStyle/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A)convention of conservatism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B) convention of disclosure. 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C) convention of materiality  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D)  Accrual concept</a:t>
            </a:r>
          </a:p>
          <a:p>
            <a:pPr eaLnBrk="1" hangingPunct="1"/>
            <a:endParaRPr lang="en-US" altLang="zh-CN" smtClean="0">
              <a:cs typeface="Arial" pitchFamily="34" charset="0"/>
              <a:sym typeface="Arial" pitchFamily="34" charset="0"/>
            </a:endParaRPr>
          </a:p>
          <a:p>
            <a:pPr eaLnBrk="1" hangingPunct="1"/>
            <a:endParaRPr lang="en-US" altLang="zh-CN" smtClean="0">
              <a:cs typeface="Arial" pitchFamily="34" charset="0"/>
              <a:sym typeface="Arial" pitchFamily="34" charset="0"/>
            </a:endParaRP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Ans:A</a:t>
            </a:r>
            <a:endParaRPr lang="en-US" altLang="zh-CN" smtClean="0"/>
          </a:p>
        </p:txBody>
      </p:sp>
      <p:sp>
        <p:nvSpPr>
          <p:cNvPr id="37893" name="Date Placeholder 3"/>
          <p:cNvSpPr>
            <a:spLocks noGrp="1" noChangeArrowheads="1"/>
          </p:cNvSpPr>
          <p:nvPr/>
        </p:nvSpPr>
        <p:spPr bwMode="auto">
          <a:xfrm>
            <a:off x="61722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3941F4F9-057A-4887-9BB8-93F724FEE466}" type="datetime1">
              <a:rPr lang="en-US">
                <a:cs typeface="Arial" pitchFamily="34" charset="0"/>
                <a:sym typeface="Arial" pitchFamily="34" charset="0"/>
              </a:rPr>
              <a:pPr/>
              <a:t>11/5/2012</a:t>
            </a:fld>
            <a:endParaRPr lang="en-US"/>
          </a:p>
        </p:txBody>
      </p:sp>
      <p:sp>
        <p:nvSpPr>
          <p:cNvPr id="37894" name="Slide Number Placeholder 4"/>
          <p:cNvSpPr>
            <a:spLocks noGrp="1" noChangeArrowheads="1"/>
          </p:cNvSpPr>
          <p:nvPr/>
        </p:nvSpPr>
        <p:spPr bwMode="auto">
          <a:xfrm>
            <a:off x="589788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200B4F39-4698-4305-84CC-C5B4D7AAEB14}" type="slidenum">
              <a:rPr lang="en-US">
                <a:cs typeface="Arial" pitchFamily="34" charset="0"/>
                <a:sym typeface="Arial" pitchFamily="34" charset="0"/>
              </a:rPr>
              <a:pPr/>
              <a:t>34</a:t>
            </a:fld>
            <a:endParaRPr lang="en-US"/>
          </a:p>
        </p:txBody>
      </p:sp>
      <p:sp>
        <p:nvSpPr>
          <p:cNvPr id="37895" name="Footer Placeholder 5"/>
          <p:cNvSpPr>
            <a:spLocks noGrp="1" noChangeArrowheads="1"/>
          </p:cNvSpPr>
          <p:nvPr/>
        </p:nvSpPr>
        <p:spPr bwMode="auto">
          <a:xfrm>
            <a:off x="2811780" y="6248400"/>
            <a:ext cx="26060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cs typeface="Arial" pitchFamily="34" charset="0"/>
              <a:sym typeface="Arial" pitchFamily="34" charset="0"/>
            </a:endParaRPr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 smtClean="0"/>
              <a:t>A m/c was purchased1/10/2001 for Rs 100000/=transportation cost Rs10,000/=installation Rs 4000/=market value of the m/c as 31/12/2001 Rs 125,000.the m/c appeared in the B/S @125,000/=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None of the above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Periodicity concept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Matching concept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Violation of </a:t>
            </a:r>
            <a:r>
              <a:rPr lang="en-US" dirty="0" err="1" smtClean="0"/>
              <a:t>realisation</a:t>
            </a:r>
            <a:r>
              <a:rPr lang="en-US" dirty="0" smtClean="0"/>
              <a:t> concept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Violation of cost concept 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Present liability of uncertain </a:t>
            </a:r>
            <a:r>
              <a:rPr lang="en-US" sz="2400" dirty="0" err="1" smtClean="0"/>
              <a:t>amount,which</a:t>
            </a:r>
            <a:r>
              <a:rPr lang="en-US" sz="2400" dirty="0" smtClean="0"/>
              <a:t> can be measured reliably with substantial degree of estimation is termed as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None of the above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liability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</p:nvPr>
        </p:nvSpPr>
        <p:spPr>
          <a:xfrm>
            <a:off x="1028700" y="2133600"/>
            <a:ext cx="6377940" cy="457200"/>
          </a:xfrm>
        </p:spPr>
        <p:txBody>
          <a:bodyPr/>
          <a:lstStyle/>
          <a:p>
            <a:r>
              <a:rPr lang="en-US" dirty="0" smtClean="0"/>
              <a:t>Outstanding liability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Contingent liability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1028700" y="3352800"/>
            <a:ext cx="6377940" cy="457200"/>
          </a:xfrm>
        </p:spPr>
        <p:txBody>
          <a:bodyPr/>
          <a:lstStyle/>
          <a:p>
            <a:r>
              <a:rPr lang="en-US" dirty="0" smtClean="0"/>
              <a:t>provision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 smtClean="0"/>
              <a:t>A purchased goods for Rs 25 </a:t>
            </a:r>
            <a:r>
              <a:rPr lang="en-US" sz="2400" dirty="0" err="1" smtClean="0"/>
              <a:t>lakhs</a:t>
            </a:r>
            <a:r>
              <a:rPr lang="en-US" sz="2400" dirty="0" smtClean="0"/>
              <a:t>&amp; sold 80% of them for Rs before 31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march 2011.The market value of the balance Was Rs 400000/=He valued them at </a:t>
            </a:r>
            <a:r>
              <a:rPr lang="en-US" sz="2400" dirty="0" err="1" smtClean="0"/>
              <a:t>cost.This</a:t>
            </a:r>
            <a:r>
              <a:rPr lang="en-US" sz="2400" dirty="0" smtClean="0"/>
              <a:t> is violation of  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None of the above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liability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</p:nvPr>
        </p:nvSpPr>
        <p:spPr>
          <a:xfrm>
            <a:off x="1028700" y="2133600"/>
            <a:ext cx="6377940" cy="457200"/>
          </a:xfrm>
        </p:spPr>
        <p:txBody>
          <a:bodyPr/>
          <a:lstStyle/>
          <a:p>
            <a:r>
              <a:rPr lang="en-US" dirty="0" smtClean="0"/>
              <a:t>Cost concept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Money measurement Concept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1028700" y="3352800"/>
            <a:ext cx="6377940" cy="457200"/>
          </a:xfrm>
        </p:spPr>
        <p:txBody>
          <a:bodyPr/>
          <a:lstStyle/>
          <a:p>
            <a:r>
              <a:rPr lang="en-US" dirty="0" smtClean="0"/>
              <a:t>Conservatism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portion of the acquisition cost of the asset ,which is yet to be allocated to P&amp;L is termed as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None of the above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err="1" smtClean="0"/>
              <a:t>Realisable</a:t>
            </a:r>
            <a:r>
              <a:rPr lang="en-US" dirty="0" smtClean="0"/>
              <a:t> value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</p:nvPr>
        </p:nvSpPr>
        <p:spPr>
          <a:xfrm>
            <a:off x="1028700" y="2133600"/>
            <a:ext cx="6377940" cy="457200"/>
          </a:xfrm>
        </p:spPr>
        <p:txBody>
          <a:bodyPr/>
          <a:lstStyle/>
          <a:p>
            <a:r>
              <a:rPr lang="en-US" dirty="0" smtClean="0"/>
              <a:t>Accumulated value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Salvage value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1028700" y="3352800"/>
            <a:ext cx="6377940" cy="457200"/>
          </a:xfrm>
        </p:spPr>
        <p:txBody>
          <a:bodyPr/>
          <a:lstStyle/>
          <a:p>
            <a:r>
              <a:rPr lang="en-US" dirty="0" smtClean="0"/>
              <a:t>Book value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 Accounting all events are recorded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Match  the following: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Fixed asset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Current asset</a:t>
            </a:r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Current liability </a:t>
            </a:r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Intangible asset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Nominal a/c</a:t>
            </a:r>
            <a:endParaRPr lang="en-US" dirty="0"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Rent a/c</a:t>
            </a:r>
            <a:endParaRPr lang="en-US" dirty="0"/>
          </a:p>
        </p:txBody>
      </p:sp>
      <p:sp>
        <p:nvSpPr>
          <p:cNvPr id="9" name="Rectangle 9"/>
          <p:cNvSpPr>
            <a:spLocks noGrp="1"/>
          </p:cNvSpPr>
          <p:nvPr>
            <p:ph type="body" sz="quarter" idx="19"/>
          </p:nvPr>
        </p:nvSpPr>
        <p:spPr>
          <a:xfrm>
            <a:off x="4320540" y="3810000"/>
            <a:ext cx="2674620" cy="457200"/>
          </a:xfrm>
        </p:spPr>
        <p:txBody>
          <a:bodyPr>
            <a:normAutofit fontScale="77500" lnSpcReduction="20000"/>
          </a:bodyPr>
          <a:lstStyle>
            <a:extLst/>
          </a:lstStyle>
          <a:p>
            <a:r>
              <a:rPr lang="en-US" dirty="0" smtClean="0"/>
              <a:t>Plant &amp; machinery a/c</a:t>
            </a:r>
            <a:endParaRPr lang="en-US" dirty="0"/>
          </a:p>
        </p:txBody>
      </p:sp>
      <p:sp>
        <p:nvSpPr>
          <p:cNvPr id="10" name="Rectangle 10"/>
          <p:cNvSpPr>
            <a:spLocks noGrp="1"/>
          </p:cNvSpPr>
          <p:nvPr>
            <p:ph type="body" sz="quarter" idx="20"/>
          </p:nvPr>
        </p:nvSpPr>
        <p:spPr>
          <a:xfrm>
            <a:off x="4320540" y="4800600"/>
            <a:ext cx="2674620" cy="457200"/>
          </a:xfrm>
        </p:spPr>
        <p:txBody>
          <a:bodyPr>
            <a:normAutofit/>
          </a:bodyPr>
          <a:lstStyle>
            <a:extLst/>
          </a:lstStyle>
          <a:p>
            <a:r>
              <a:rPr lang="en-US" dirty="0" smtClean="0"/>
              <a:t>Ram’s a/c (</a:t>
            </a:r>
            <a:r>
              <a:rPr lang="en-US" dirty="0" err="1" smtClean="0"/>
              <a:t>dr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1" name="Rectangle 11"/>
          <p:cNvSpPr>
            <a:spLocks noGrp="1"/>
          </p:cNvSpPr>
          <p:nvPr>
            <p:ph type="body" sz="quarter" idx="21"/>
          </p:nvPr>
        </p:nvSpPr>
        <p:spPr>
          <a:xfrm>
            <a:off x="4320540" y="2971800"/>
            <a:ext cx="2674620" cy="457200"/>
          </a:xfrm>
        </p:spPr>
        <p:txBody>
          <a:bodyPr>
            <a:normAutofit/>
          </a:bodyPr>
          <a:lstStyle>
            <a:extLst/>
          </a:lstStyle>
          <a:p>
            <a:r>
              <a:rPr lang="en-US" dirty="0" smtClean="0"/>
              <a:t>Outstanding rent</a:t>
            </a:r>
            <a:endParaRPr lang="en-US" dirty="0"/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22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Good will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FD551-109F-4159-B219-CD8310CD1D8D}" type="datetime1">
              <a:rPr lang="en-IN" smtClean="0"/>
              <a:pPr/>
              <a:t>05-11-2012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Match the  following: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asset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liabilities</a:t>
            </a:r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Tangible real a/c</a:t>
            </a:r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85000" lnSpcReduction="10000"/>
          </a:bodyPr>
          <a:lstStyle>
            <a:extLst/>
          </a:lstStyle>
          <a:p>
            <a:r>
              <a:rPr lang="en-US" dirty="0" smtClean="0"/>
              <a:t>Intangible real a/c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Nominal a/c</a:t>
            </a:r>
            <a:endParaRPr lang="en-US" dirty="0"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Rent a/c</a:t>
            </a:r>
            <a:endParaRPr lang="en-US" dirty="0"/>
          </a:p>
        </p:txBody>
      </p:sp>
      <p:sp>
        <p:nvSpPr>
          <p:cNvPr id="9" name="Rectangle 9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fontScale="77500" lnSpcReduction="20000"/>
          </a:bodyPr>
          <a:lstStyle>
            <a:extLst/>
          </a:lstStyle>
          <a:p>
            <a:r>
              <a:rPr lang="en-US" dirty="0" smtClean="0"/>
              <a:t>Plant &amp; machinery a/c</a:t>
            </a:r>
            <a:endParaRPr lang="en-US" dirty="0"/>
          </a:p>
        </p:txBody>
      </p:sp>
      <p:sp>
        <p:nvSpPr>
          <p:cNvPr id="10" name="Rectangle 10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Ram’s a/c</a:t>
            </a:r>
            <a:endParaRPr lang="en-US" dirty="0"/>
          </a:p>
        </p:txBody>
      </p:sp>
      <p:sp>
        <p:nvSpPr>
          <p:cNvPr id="11" name="Rectangle 11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Outstanding rent</a:t>
            </a:r>
            <a:endParaRPr lang="en-US" dirty="0"/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22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Good will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FD551-109F-4159-B219-CD8310CD1D8D}" type="datetime1">
              <a:rPr lang="en-IN" smtClean="0"/>
              <a:pPr/>
              <a:t>05-11-2012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Match the  following: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Personal account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77500" lnSpcReduction="20000"/>
          </a:bodyPr>
          <a:lstStyle>
            <a:extLst/>
          </a:lstStyle>
          <a:p>
            <a:r>
              <a:rPr lang="en-US" dirty="0" smtClean="0"/>
              <a:t>Representative personal account</a:t>
            </a:r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Tangible real a/c</a:t>
            </a:r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85000" lnSpcReduction="10000"/>
          </a:bodyPr>
          <a:lstStyle>
            <a:extLst/>
          </a:lstStyle>
          <a:p>
            <a:r>
              <a:rPr lang="en-US" dirty="0" smtClean="0"/>
              <a:t>Intangible real a/c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Nominal a/c</a:t>
            </a:r>
            <a:endParaRPr lang="en-US" dirty="0"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Rent a/c</a:t>
            </a:r>
            <a:endParaRPr lang="en-US" dirty="0"/>
          </a:p>
        </p:txBody>
      </p:sp>
      <p:sp>
        <p:nvSpPr>
          <p:cNvPr id="9" name="Rectangle 9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fontScale="77500" lnSpcReduction="20000"/>
          </a:bodyPr>
          <a:lstStyle>
            <a:extLst/>
          </a:lstStyle>
          <a:p>
            <a:r>
              <a:rPr lang="en-US" dirty="0" smtClean="0"/>
              <a:t>Plant &amp; machinery a/c</a:t>
            </a:r>
            <a:endParaRPr lang="en-US" dirty="0"/>
          </a:p>
        </p:txBody>
      </p:sp>
      <p:sp>
        <p:nvSpPr>
          <p:cNvPr id="10" name="Rectangle 10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Ram’s a/c</a:t>
            </a:r>
            <a:endParaRPr lang="en-US" dirty="0"/>
          </a:p>
        </p:txBody>
      </p:sp>
      <p:sp>
        <p:nvSpPr>
          <p:cNvPr id="11" name="Rectangle 11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Outstanding rent</a:t>
            </a:r>
            <a:endParaRPr lang="en-US" dirty="0"/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22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Good will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FD551-109F-4159-B219-CD8310CD1D8D}" type="datetime1">
              <a:rPr lang="en-IN" smtClean="0"/>
              <a:pPr/>
              <a:t>05-11-2012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 noChangeArrowheads="1"/>
          </p:cNvSpPr>
          <p:nvPr>
            <p:ph type="title"/>
          </p:nvPr>
        </p:nvSpPr>
        <p:spPr>
          <a:xfrm>
            <a:off x="411480" y="0"/>
            <a:ext cx="7406640" cy="1524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zh-CN" sz="3600" smtClean="0">
                <a:cs typeface="Arial" pitchFamily="34" charset="0"/>
                <a:sym typeface="Arial" pitchFamily="34" charset="0"/>
              </a:rPr>
              <a:t> </a:t>
            </a:r>
            <a:br>
              <a:rPr lang="en-US" altLang="zh-CN" sz="3600" smtClean="0">
                <a:cs typeface="Arial" pitchFamily="34" charset="0"/>
                <a:sym typeface="Arial" pitchFamily="34" charset="0"/>
              </a:rPr>
            </a:br>
            <a:r>
              <a:rPr lang="en-US" altLang="zh-CN" sz="3600" smtClean="0">
                <a:cs typeface="Arial" pitchFamily="34" charset="0"/>
                <a:sym typeface="Arial" pitchFamily="34" charset="0"/>
              </a:rPr>
              <a:t> Which of the following  a/c s is a Real a/c   </a:t>
            </a:r>
            <a:endParaRPr lang="en-US" altLang="zh-CN" smtClean="0"/>
          </a:p>
        </p:txBody>
      </p:sp>
      <p:sp>
        <p:nvSpPr>
          <p:cNvPr id="36867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7A33C845-F1C3-4434-A535-73C5EB05EF96}" type="datetime1">
              <a:rPr lang="en-US" altLang="en-US" smtClean="0">
                <a:ea typeface="华文仿宋"/>
                <a:cs typeface="华文仿宋"/>
              </a:rPr>
              <a:pPr/>
              <a:t>11/5/2012</a:t>
            </a:fld>
            <a:endParaRPr lang="en-US" sz="1800" smtClean="0">
              <a:ea typeface="华文仿宋"/>
              <a:cs typeface="华文仿宋"/>
            </a:endParaRPr>
          </a:p>
        </p:txBody>
      </p:sp>
      <p:sp>
        <p:nvSpPr>
          <p:cNvPr id="26627" name="Content Placeholder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6995160" cy="4114800"/>
          </a:xfrm>
          <a:noFill/>
        </p:spPr>
        <p:txBody>
          <a:bodyPr/>
          <a:lstStyle/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A)Salaries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B) Shares &amp; debentures a/c 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C)Debtors a/c 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D) Bank  a/c</a:t>
            </a:r>
          </a:p>
          <a:p>
            <a:pPr eaLnBrk="1" hangingPunct="1"/>
            <a:endParaRPr lang="en-US" altLang="zh-CN" smtClean="0">
              <a:cs typeface="Arial" pitchFamily="34" charset="0"/>
              <a:sym typeface="Arial" pitchFamily="34" charset="0"/>
            </a:endParaRPr>
          </a:p>
          <a:p>
            <a:pPr eaLnBrk="1" hangingPunct="1"/>
            <a:endParaRPr lang="en-US" altLang="zh-CN" smtClean="0">
              <a:cs typeface="Arial" pitchFamily="34" charset="0"/>
              <a:sym typeface="Arial" pitchFamily="34" charset="0"/>
            </a:endParaRP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Ans:B</a:t>
            </a:r>
            <a:endParaRPr lang="en-US" altLang="zh-CN" smtClean="0"/>
          </a:p>
        </p:txBody>
      </p:sp>
      <p:sp>
        <p:nvSpPr>
          <p:cNvPr id="36869" name="Date Placeholder 3"/>
          <p:cNvSpPr>
            <a:spLocks noGrp="1" noChangeArrowheads="1"/>
          </p:cNvSpPr>
          <p:nvPr/>
        </p:nvSpPr>
        <p:spPr bwMode="auto">
          <a:xfrm>
            <a:off x="61722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A0A4DC54-A6FC-4DF0-A4E9-3F6915AE20C7}" type="datetime1">
              <a:rPr lang="en-US">
                <a:cs typeface="Arial" pitchFamily="34" charset="0"/>
                <a:sym typeface="Arial" pitchFamily="34" charset="0"/>
              </a:rPr>
              <a:pPr/>
              <a:t>11/5/2012</a:t>
            </a:fld>
            <a:endParaRPr lang="en-US"/>
          </a:p>
        </p:txBody>
      </p:sp>
      <p:sp>
        <p:nvSpPr>
          <p:cNvPr id="36870" name="Slide Number Placeholder 4"/>
          <p:cNvSpPr>
            <a:spLocks noGrp="1" noChangeArrowheads="1"/>
          </p:cNvSpPr>
          <p:nvPr/>
        </p:nvSpPr>
        <p:spPr bwMode="auto">
          <a:xfrm>
            <a:off x="589788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0E0F893E-4118-45C1-9670-EB7B3E0B621D}" type="slidenum">
              <a:rPr lang="en-US">
                <a:cs typeface="Arial" pitchFamily="34" charset="0"/>
                <a:sym typeface="Arial" pitchFamily="34" charset="0"/>
              </a:rPr>
              <a:pPr/>
              <a:t>43</a:t>
            </a:fld>
            <a:endParaRPr lang="en-US"/>
          </a:p>
        </p:txBody>
      </p:sp>
      <p:sp>
        <p:nvSpPr>
          <p:cNvPr id="36871" name="Footer Placeholder 5"/>
          <p:cNvSpPr>
            <a:spLocks noGrp="1" noChangeArrowheads="1"/>
          </p:cNvSpPr>
          <p:nvPr/>
        </p:nvSpPr>
        <p:spPr bwMode="auto">
          <a:xfrm>
            <a:off x="2811780" y="6248400"/>
            <a:ext cx="26060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cs typeface="Arial" pitchFamily="34" charset="0"/>
              <a:sym typeface="Arial" pitchFamily="34" charset="0"/>
            </a:endParaRPr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 noChangeArrowheads="1"/>
          </p:cNvSpPr>
          <p:nvPr>
            <p:ph type="title"/>
          </p:nvPr>
        </p:nvSpPr>
        <p:spPr>
          <a:xfrm>
            <a:off x="411480" y="0"/>
            <a:ext cx="7406640" cy="1524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CN" sz="3600">
                <a:cs typeface="Arial" pitchFamily="34" charset="0"/>
                <a:sym typeface="Arial" pitchFamily="34" charset="0"/>
              </a:rPr>
              <a:t> </a:t>
            </a:r>
            <a:br>
              <a:rPr lang="en-US" altLang="zh-CN" sz="3600">
                <a:cs typeface="Arial" pitchFamily="34" charset="0"/>
                <a:sym typeface="Arial" pitchFamily="34" charset="0"/>
              </a:rPr>
            </a:br>
            <a:r>
              <a:rPr lang="en-US" altLang="zh-CN" sz="3600">
                <a:cs typeface="Arial" pitchFamily="34" charset="0"/>
                <a:sym typeface="Arial" pitchFamily="34" charset="0"/>
              </a:rPr>
              <a:t> Which of the following  a/c s is a nominal a/c   </a:t>
            </a:r>
            <a:endParaRPr lang="en-US" altLang="zh-CN">
              <a:cs typeface="+mj-cs"/>
            </a:endParaRPr>
          </a:p>
        </p:txBody>
      </p:sp>
      <p:sp>
        <p:nvSpPr>
          <p:cNvPr id="35843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22C4A14F-A433-4A1A-8C2B-250D65C6926E}" type="datetime1">
              <a:rPr lang="en-US" altLang="en-US" smtClean="0">
                <a:ea typeface="华文仿宋"/>
                <a:cs typeface="华文仿宋"/>
              </a:rPr>
              <a:pPr/>
              <a:t>11/5/2012</a:t>
            </a:fld>
            <a:endParaRPr lang="en-US" sz="1800" smtClean="0">
              <a:ea typeface="华文仿宋"/>
              <a:cs typeface="华文仿宋"/>
            </a:endParaRPr>
          </a:p>
        </p:txBody>
      </p:sp>
      <p:sp>
        <p:nvSpPr>
          <p:cNvPr id="25603" name="Content Placeholder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6995160" cy="4114800"/>
          </a:xfrm>
          <a:noFill/>
        </p:spPr>
        <p:txBody>
          <a:bodyPr/>
          <a:lstStyle/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A)Bills payable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B) Bills Receivable a/c 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C)Debtors a/c 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D) Stationary a/c</a:t>
            </a:r>
          </a:p>
          <a:p>
            <a:pPr eaLnBrk="1" hangingPunct="1"/>
            <a:endParaRPr lang="en-US" altLang="zh-CN" smtClean="0">
              <a:cs typeface="Arial" pitchFamily="34" charset="0"/>
              <a:sym typeface="Arial" pitchFamily="34" charset="0"/>
            </a:endParaRPr>
          </a:p>
          <a:p>
            <a:pPr eaLnBrk="1" hangingPunct="1"/>
            <a:endParaRPr lang="en-US" altLang="zh-CN" smtClean="0">
              <a:cs typeface="Arial" pitchFamily="34" charset="0"/>
              <a:sym typeface="Arial" pitchFamily="34" charset="0"/>
            </a:endParaRP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Ans:D</a:t>
            </a:r>
            <a:endParaRPr lang="en-US" altLang="zh-CN" smtClean="0"/>
          </a:p>
        </p:txBody>
      </p:sp>
      <p:sp>
        <p:nvSpPr>
          <p:cNvPr id="35845" name="Date Placeholder 3"/>
          <p:cNvSpPr>
            <a:spLocks noGrp="1" noChangeArrowheads="1"/>
          </p:cNvSpPr>
          <p:nvPr/>
        </p:nvSpPr>
        <p:spPr bwMode="auto">
          <a:xfrm>
            <a:off x="61722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1D459957-2A8A-4BA1-8308-BDBEDA13C6AA}" type="datetime1">
              <a:rPr lang="en-US">
                <a:cs typeface="Arial" pitchFamily="34" charset="0"/>
                <a:sym typeface="Arial" pitchFamily="34" charset="0"/>
              </a:rPr>
              <a:pPr/>
              <a:t>11/5/2012</a:t>
            </a:fld>
            <a:endParaRPr lang="en-US"/>
          </a:p>
        </p:txBody>
      </p:sp>
      <p:sp>
        <p:nvSpPr>
          <p:cNvPr id="35846" name="Slide Number Placeholder 4"/>
          <p:cNvSpPr>
            <a:spLocks noGrp="1" noChangeArrowheads="1"/>
          </p:cNvSpPr>
          <p:nvPr/>
        </p:nvSpPr>
        <p:spPr bwMode="auto">
          <a:xfrm>
            <a:off x="589788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F54FC962-C924-47FA-ABFA-C8F49C452154}" type="slidenum">
              <a:rPr lang="en-US">
                <a:cs typeface="Arial" pitchFamily="34" charset="0"/>
                <a:sym typeface="Arial" pitchFamily="34" charset="0"/>
              </a:rPr>
              <a:pPr/>
              <a:t>44</a:t>
            </a:fld>
            <a:endParaRPr lang="en-US"/>
          </a:p>
        </p:txBody>
      </p:sp>
      <p:sp>
        <p:nvSpPr>
          <p:cNvPr id="35847" name="Footer Placeholder 5"/>
          <p:cNvSpPr>
            <a:spLocks noGrp="1" noChangeArrowheads="1"/>
          </p:cNvSpPr>
          <p:nvPr/>
        </p:nvSpPr>
        <p:spPr bwMode="auto">
          <a:xfrm>
            <a:off x="2811780" y="6248400"/>
            <a:ext cx="26060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cs typeface="Arial" pitchFamily="34" charset="0"/>
              <a:sym typeface="Arial" pitchFamily="34" charset="0"/>
            </a:endParaRPr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CN" sz="3600">
                <a:cs typeface="Arial" pitchFamily="34" charset="0"/>
                <a:sym typeface="Arial" pitchFamily="34" charset="0"/>
              </a:rPr>
              <a:t> One of the following is a good example for Representative personal a/c.  </a:t>
            </a:r>
            <a:endParaRPr lang="en-US" altLang="zh-CN">
              <a:cs typeface="+mj-cs"/>
            </a:endParaRPr>
          </a:p>
        </p:txBody>
      </p:sp>
      <p:sp>
        <p:nvSpPr>
          <p:cNvPr id="32771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40F2C5E1-8E9D-41C9-B98D-6470050AB7D3}" type="datetime1">
              <a:rPr lang="en-US" altLang="en-US" smtClean="0">
                <a:ea typeface="华文仿宋"/>
                <a:cs typeface="华文仿宋"/>
              </a:rPr>
              <a:pPr/>
              <a:t>11/5/2012</a:t>
            </a:fld>
            <a:endParaRPr lang="en-US" sz="1800" smtClean="0">
              <a:ea typeface="华文仿宋"/>
              <a:cs typeface="华文仿宋"/>
            </a:endParaRPr>
          </a:p>
        </p:txBody>
      </p:sp>
      <p:sp>
        <p:nvSpPr>
          <p:cNvPr id="22531" name="Content Placeholder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6995160" cy="4114800"/>
          </a:xfrm>
          <a:noFill/>
        </p:spPr>
        <p:txBody>
          <a:bodyPr/>
          <a:lstStyle/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A)Ram’s a/c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B) Salary a/c  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C) Interest a/c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D) Outstanding salary a/c</a:t>
            </a:r>
          </a:p>
          <a:p>
            <a:pPr eaLnBrk="1" hangingPunct="1"/>
            <a:endParaRPr lang="en-US" altLang="zh-CN" smtClean="0">
              <a:cs typeface="Arial" pitchFamily="34" charset="0"/>
              <a:sym typeface="Arial" pitchFamily="34" charset="0"/>
            </a:endParaRPr>
          </a:p>
          <a:p>
            <a:pPr eaLnBrk="1" hangingPunct="1"/>
            <a:endParaRPr lang="en-US" altLang="zh-CN" smtClean="0">
              <a:cs typeface="Arial" pitchFamily="34" charset="0"/>
              <a:sym typeface="Arial" pitchFamily="34" charset="0"/>
            </a:endParaRP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Ans:D</a:t>
            </a:r>
            <a:endParaRPr lang="en-US" altLang="zh-CN" smtClean="0"/>
          </a:p>
        </p:txBody>
      </p:sp>
      <p:sp>
        <p:nvSpPr>
          <p:cNvPr id="32773" name="Date Placeholder 3"/>
          <p:cNvSpPr>
            <a:spLocks noGrp="1" noChangeArrowheads="1"/>
          </p:cNvSpPr>
          <p:nvPr/>
        </p:nvSpPr>
        <p:spPr bwMode="auto">
          <a:xfrm>
            <a:off x="61722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BD4C4CF7-81EC-403E-A916-E6FD09977E51}" type="datetime1">
              <a:rPr lang="en-US">
                <a:cs typeface="Arial" pitchFamily="34" charset="0"/>
                <a:sym typeface="Arial" pitchFamily="34" charset="0"/>
              </a:rPr>
              <a:pPr/>
              <a:t>11/5/2012</a:t>
            </a:fld>
            <a:endParaRPr lang="en-US"/>
          </a:p>
        </p:txBody>
      </p:sp>
      <p:sp>
        <p:nvSpPr>
          <p:cNvPr id="32774" name="Slide Number Placeholder 4"/>
          <p:cNvSpPr>
            <a:spLocks noGrp="1" noChangeArrowheads="1"/>
          </p:cNvSpPr>
          <p:nvPr/>
        </p:nvSpPr>
        <p:spPr bwMode="auto">
          <a:xfrm>
            <a:off x="589788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A84171BE-B5EB-4BE1-A2D5-E9A6A248D887}" type="slidenum">
              <a:rPr lang="en-US">
                <a:cs typeface="Arial" pitchFamily="34" charset="0"/>
                <a:sym typeface="Arial" pitchFamily="34" charset="0"/>
              </a:rPr>
              <a:pPr/>
              <a:t>45</a:t>
            </a:fld>
            <a:endParaRPr lang="en-US"/>
          </a:p>
        </p:txBody>
      </p:sp>
      <p:sp>
        <p:nvSpPr>
          <p:cNvPr id="32775" name="Footer Placeholder 5"/>
          <p:cNvSpPr>
            <a:spLocks noGrp="1" noChangeArrowheads="1"/>
          </p:cNvSpPr>
          <p:nvPr/>
        </p:nvSpPr>
        <p:spPr bwMode="auto">
          <a:xfrm>
            <a:off x="2811780" y="6248400"/>
            <a:ext cx="26060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cs typeface="Arial" pitchFamily="34" charset="0"/>
              <a:sym typeface="Arial" pitchFamily="34" charset="0"/>
            </a:endParaRPr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CN" sz="3600">
                <a:cs typeface="Arial" pitchFamily="34" charset="0"/>
                <a:sym typeface="Arial" pitchFamily="34" charset="0"/>
              </a:rPr>
              <a:t> One of the following is not a nominal account  </a:t>
            </a:r>
            <a:endParaRPr lang="en-US" altLang="zh-CN">
              <a:cs typeface="+mj-cs"/>
            </a:endParaRPr>
          </a:p>
        </p:txBody>
      </p:sp>
      <p:sp>
        <p:nvSpPr>
          <p:cNvPr id="31747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D28B9F55-7858-490F-8662-BF180C987468}" type="datetime1">
              <a:rPr lang="en-US" altLang="en-US" smtClean="0">
                <a:ea typeface="华文仿宋"/>
                <a:cs typeface="华文仿宋"/>
              </a:rPr>
              <a:pPr/>
              <a:t>11/5/2012</a:t>
            </a:fld>
            <a:endParaRPr lang="en-US" sz="1800" smtClean="0">
              <a:ea typeface="华文仿宋"/>
              <a:cs typeface="华文仿宋"/>
            </a:endParaRPr>
          </a:p>
        </p:txBody>
      </p:sp>
      <p:sp>
        <p:nvSpPr>
          <p:cNvPr id="21507" name="Content Placeholder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6995160" cy="4114800"/>
          </a:xfrm>
          <a:noFill/>
        </p:spPr>
        <p:txBody>
          <a:bodyPr/>
          <a:lstStyle/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A)Rent a/c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B) Salary a/c  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C) Interest a/c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D) Outstanding salary a/c</a:t>
            </a:r>
          </a:p>
          <a:p>
            <a:pPr eaLnBrk="1" hangingPunct="1"/>
            <a:endParaRPr lang="en-US" altLang="zh-CN" smtClean="0">
              <a:cs typeface="Arial" pitchFamily="34" charset="0"/>
              <a:sym typeface="Arial" pitchFamily="34" charset="0"/>
            </a:endParaRPr>
          </a:p>
          <a:p>
            <a:pPr eaLnBrk="1" hangingPunct="1"/>
            <a:endParaRPr lang="en-US" altLang="zh-CN" smtClean="0">
              <a:cs typeface="Arial" pitchFamily="34" charset="0"/>
              <a:sym typeface="Arial" pitchFamily="34" charset="0"/>
            </a:endParaRP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Ans:D</a:t>
            </a:r>
            <a:endParaRPr lang="en-US" altLang="zh-CN" smtClean="0"/>
          </a:p>
        </p:txBody>
      </p:sp>
      <p:sp>
        <p:nvSpPr>
          <p:cNvPr id="31749" name="Date Placeholder 3"/>
          <p:cNvSpPr>
            <a:spLocks noGrp="1" noChangeArrowheads="1"/>
          </p:cNvSpPr>
          <p:nvPr/>
        </p:nvSpPr>
        <p:spPr bwMode="auto">
          <a:xfrm>
            <a:off x="61722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D1A2978F-2232-43E4-B783-18B340DB62D7}" type="datetime1">
              <a:rPr lang="en-US">
                <a:cs typeface="Arial" pitchFamily="34" charset="0"/>
                <a:sym typeface="Arial" pitchFamily="34" charset="0"/>
              </a:rPr>
              <a:pPr/>
              <a:t>11/5/2012</a:t>
            </a:fld>
            <a:endParaRPr lang="en-US"/>
          </a:p>
        </p:txBody>
      </p:sp>
      <p:sp>
        <p:nvSpPr>
          <p:cNvPr id="31750" name="Slide Number Placeholder 4"/>
          <p:cNvSpPr>
            <a:spLocks noGrp="1" noChangeArrowheads="1"/>
          </p:cNvSpPr>
          <p:nvPr/>
        </p:nvSpPr>
        <p:spPr bwMode="auto">
          <a:xfrm>
            <a:off x="589788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EB9625A9-FDD0-4969-9852-AC98FD1C5B05}" type="slidenum">
              <a:rPr lang="en-US">
                <a:cs typeface="Arial" pitchFamily="34" charset="0"/>
                <a:sym typeface="Arial" pitchFamily="34" charset="0"/>
              </a:rPr>
              <a:pPr/>
              <a:t>46</a:t>
            </a:fld>
            <a:endParaRPr lang="en-US"/>
          </a:p>
        </p:txBody>
      </p:sp>
      <p:sp>
        <p:nvSpPr>
          <p:cNvPr id="31751" name="Footer Placeholder 5"/>
          <p:cNvSpPr>
            <a:spLocks noGrp="1" noChangeArrowheads="1"/>
          </p:cNvSpPr>
          <p:nvPr/>
        </p:nvSpPr>
        <p:spPr bwMode="auto">
          <a:xfrm>
            <a:off x="2811780" y="6248400"/>
            <a:ext cx="26060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cs typeface="Arial" pitchFamily="34" charset="0"/>
              <a:sym typeface="Arial" pitchFamily="34" charset="0"/>
            </a:endParaRPr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ARE THE MAIN POINTS ON WHICH ACCOUNTING IS BASED?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05740" y="1676400"/>
            <a:ext cx="7406640" cy="4495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ACCOUNTING ISBASED ON</a:t>
            </a:r>
          </a:p>
          <a:p>
            <a:r>
              <a:rPr lang="en-US" dirty="0" smtClean="0"/>
              <a:t>1)CONCEPTS &amp;CONVENTIONS</a:t>
            </a:r>
          </a:p>
          <a:p>
            <a:r>
              <a:rPr lang="en-US" dirty="0" smtClean="0"/>
              <a:t>2)PRINCIPLES OF DOUBLE ENTRY</a:t>
            </a:r>
          </a:p>
          <a:p>
            <a:r>
              <a:rPr lang="en-US" dirty="0" smtClean="0"/>
              <a:t>3)THE ACCOUNTING EQUATION</a:t>
            </a:r>
          </a:p>
          <a:p>
            <a:r>
              <a:rPr lang="en-US" dirty="0" smtClean="0"/>
              <a:t>4)CONCEPT OF REVENUE &amp; CAPITAL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0"/>
            <a:ext cx="7406640" cy="1524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600" dirty="0" smtClean="0"/>
              <a:t> Concept of Realization Implies    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A)When cash is received from debtors </a:t>
            </a:r>
          </a:p>
          <a:p>
            <a:r>
              <a:rPr lang="en-US" dirty="0" smtClean="0"/>
              <a:t>B) When goods are delivered to customer  </a:t>
            </a:r>
          </a:p>
          <a:p>
            <a:r>
              <a:rPr lang="en-US" dirty="0" smtClean="0"/>
              <a:t>C) When order is received   </a:t>
            </a:r>
          </a:p>
          <a:p>
            <a:r>
              <a:rPr lang="en-US" dirty="0" smtClean="0"/>
              <a:t>D)  When money is deposited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Ans:B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9B2101-2E9F-420A-91A3-890890D84497}" type="slidenum">
              <a:rPr lang="en-US" sz="1200" smtClean="0"/>
              <a:pPr/>
              <a:t>49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CONCEPTS &amp; CONVENTIONS ARE:</a:t>
            </a:r>
            <a:br>
              <a:rPr lang="en-US" sz="3200" dirty="0" smtClean="0"/>
            </a:br>
            <a:r>
              <a:rPr lang="en-US" sz="3200" dirty="0" smtClean="0"/>
              <a:t>1)SEPARATE ENTITY (2)GOING CONCERN(3)MONEY MEASUREMENT(4)HISTORICAL</a:t>
            </a:r>
            <a:br>
              <a:rPr lang="en-US" sz="3200" dirty="0" smtClean="0"/>
            </a:br>
            <a:r>
              <a:rPr lang="en-US" sz="3200" dirty="0" smtClean="0"/>
              <a:t>COST(5) DUAL ASPECT (6)PERIODICITY(7)CONSERVATISM</a:t>
            </a:r>
            <a:br>
              <a:rPr lang="en-US" sz="3200" dirty="0" smtClean="0"/>
            </a:br>
            <a:r>
              <a:rPr lang="en-US" sz="3200" dirty="0" smtClean="0"/>
              <a:t>8)REALIZATION(9)MATCHING &amp;</a:t>
            </a:r>
            <a:br>
              <a:rPr lang="en-US" sz="3200" dirty="0" smtClean="0"/>
            </a:br>
            <a:r>
              <a:rPr lang="en-US" sz="3200" dirty="0" smtClean="0"/>
              <a:t>10)CONSISTENCY&amp;MATERIALITY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 accounting  all  transactions are recorded.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Outstanding rent is a representative personal account.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EC17-FCD0-4D8A-BE15-2C0622F3ECF5}" type="datetime1">
              <a:rPr lang="en-IN" smtClean="0"/>
              <a:pPr/>
              <a:t>05-11-2012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CN" sz="3600">
                <a:cs typeface="Arial" pitchFamily="34" charset="0"/>
                <a:sym typeface="Arial" pitchFamily="34" charset="0"/>
              </a:rPr>
              <a:t> The convention of conservatism when  applied to the B/S Results in </a:t>
            </a:r>
            <a:endParaRPr lang="en-US" altLang="zh-CN">
              <a:cs typeface="+mj-cs"/>
            </a:endParaRPr>
          </a:p>
        </p:txBody>
      </p:sp>
      <p:sp>
        <p:nvSpPr>
          <p:cNvPr id="25603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12620D9F-3F31-42CD-9A63-CEE03FC82F7F}" type="datetime1">
              <a:rPr lang="en-US" altLang="en-US" smtClean="0">
                <a:ea typeface="华文仿宋"/>
                <a:cs typeface="华文仿宋"/>
              </a:rPr>
              <a:pPr/>
              <a:t>11/5/2012</a:t>
            </a:fld>
            <a:endParaRPr lang="en-US" sz="1800" smtClean="0">
              <a:ea typeface="华文仿宋"/>
              <a:cs typeface="华文仿宋"/>
            </a:endParaRPr>
          </a:p>
        </p:txBody>
      </p:sp>
      <p:sp>
        <p:nvSpPr>
          <p:cNvPr id="15363" name="Content Placeholder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6995160" cy="4114800"/>
          </a:xfrm>
          <a:noFill/>
        </p:spPr>
        <p:txBody>
          <a:bodyPr/>
          <a:lstStyle/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A)Understatement of assets..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B) Understatement of liabilities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C) Overstatement of capital  </a:t>
            </a: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D) None of the above</a:t>
            </a:r>
          </a:p>
          <a:p>
            <a:pPr eaLnBrk="1" hangingPunct="1"/>
            <a:endParaRPr lang="en-US" altLang="zh-CN" smtClean="0">
              <a:cs typeface="Arial" pitchFamily="34" charset="0"/>
              <a:sym typeface="Arial" pitchFamily="34" charset="0"/>
            </a:endParaRPr>
          </a:p>
          <a:p>
            <a:pPr eaLnBrk="1" hangingPunct="1"/>
            <a:endParaRPr lang="en-US" altLang="zh-CN" smtClean="0">
              <a:cs typeface="Arial" pitchFamily="34" charset="0"/>
              <a:sym typeface="Arial" pitchFamily="34" charset="0"/>
            </a:endParaRPr>
          </a:p>
          <a:p>
            <a:pPr eaLnBrk="1" hangingPunct="1"/>
            <a:r>
              <a:rPr lang="en-US" altLang="zh-CN" smtClean="0">
                <a:cs typeface="Arial" pitchFamily="34" charset="0"/>
                <a:sym typeface="Arial" pitchFamily="34" charset="0"/>
              </a:rPr>
              <a:t>Ans: A</a:t>
            </a:r>
            <a:endParaRPr lang="en-US" altLang="zh-CN" smtClean="0"/>
          </a:p>
        </p:txBody>
      </p:sp>
      <p:sp>
        <p:nvSpPr>
          <p:cNvPr id="25605" name="Date Placeholder 3"/>
          <p:cNvSpPr>
            <a:spLocks noGrp="1" noChangeArrowheads="1"/>
          </p:cNvSpPr>
          <p:nvPr/>
        </p:nvSpPr>
        <p:spPr bwMode="auto">
          <a:xfrm>
            <a:off x="61722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4AD00324-99B7-4D5A-8E3D-1B331F65E48B}" type="datetime1">
              <a:rPr lang="en-US">
                <a:cs typeface="Arial" pitchFamily="34" charset="0"/>
                <a:sym typeface="Arial" pitchFamily="34" charset="0"/>
              </a:rPr>
              <a:pPr/>
              <a:t>11/5/2012</a:t>
            </a:fld>
            <a:endParaRPr lang="en-US"/>
          </a:p>
        </p:txBody>
      </p:sp>
      <p:sp>
        <p:nvSpPr>
          <p:cNvPr id="25606" name="Slide Number Placeholder 4"/>
          <p:cNvSpPr>
            <a:spLocks noGrp="1" noChangeArrowheads="1"/>
          </p:cNvSpPr>
          <p:nvPr/>
        </p:nvSpPr>
        <p:spPr bwMode="auto">
          <a:xfrm>
            <a:off x="589788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DDFEB50F-B723-49A1-B23D-859D177C8A4D}" type="slidenum">
              <a:rPr lang="en-US">
                <a:cs typeface="Arial" pitchFamily="34" charset="0"/>
                <a:sym typeface="Arial" pitchFamily="34" charset="0"/>
              </a:rPr>
              <a:pPr/>
              <a:t>51</a:t>
            </a:fld>
            <a:endParaRPr lang="en-US"/>
          </a:p>
        </p:txBody>
      </p:sp>
      <p:sp>
        <p:nvSpPr>
          <p:cNvPr id="25607" name="Footer Placeholder 5"/>
          <p:cNvSpPr>
            <a:spLocks noGrp="1" noChangeArrowheads="1"/>
          </p:cNvSpPr>
          <p:nvPr/>
        </p:nvSpPr>
        <p:spPr bwMode="auto">
          <a:xfrm>
            <a:off x="2811780" y="6248400"/>
            <a:ext cx="26060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cs typeface="Arial" pitchFamily="34" charset="0"/>
              <a:sym typeface="Arial" pitchFamily="34" charset="0"/>
            </a:endParaRPr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CN" sz="3600">
                <a:cs typeface="Arial" pitchFamily="34" charset="0"/>
                <a:sym typeface="Arial" pitchFamily="34" charset="0"/>
              </a:rPr>
              <a:t> One of the following is a good example for matching concept </a:t>
            </a:r>
            <a:endParaRPr lang="en-US" altLang="zh-CN">
              <a:cs typeface="+mj-cs"/>
            </a:endParaRPr>
          </a:p>
        </p:txBody>
      </p:sp>
      <p:sp>
        <p:nvSpPr>
          <p:cNvPr id="24579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416FC18A-D439-4972-84D9-319961AF2F8B}" type="datetime1">
              <a:rPr lang="en-US" altLang="en-US" smtClean="0">
                <a:ea typeface="华文仿宋"/>
                <a:cs typeface="华文仿宋"/>
              </a:rPr>
              <a:pPr/>
              <a:t>11/5/2012</a:t>
            </a:fld>
            <a:endParaRPr lang="en-US" sz="1800" smtClean="0">
              <a:ea typeface="华文仿宋"/>
              <a:cs typeface="华文仿宋"/>
            </a:endParaRPr>
          </a:p>
        </p:txBody>
      </p:sp>
      <p:sp>
        <p:nvSpPr>
          <p:cNvPr id="14339" name="Content Placeholder 2"/>
          <p:cNvSpPr>
            <a:spLocks noGrp="1" noChangeArrowheads="1"/>
          </p:cNvSpPr>
          <p:nvPr>
            <p:ph type="body" idx="4294967295"/>
          </p:nvPr>
        </p:nvSpPr>
        <p:spPr>
          <a:xfrm>
            <a:off x="617220" y="1981200"/>
            <a:ext cx="6995160" cy="4114800"/>
          </a:xfrm>
        </p:spPr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altLang="zh-CN" dirty="0">
                <a:cs typeface="Arial" pitchFamily="34" charset="0"/>
                <a:sym typeface="Arial" pitchFamily="34" charset="0"/>
              </a:rPr>
              <a:t>A)  providing discount on CRS.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altLang="zh-CN" dirty="0">
                <a:cs typeface="Arial" pitchFamily="34" charset="0"/>
                <a:sym typeface="Arial" pitchFamily="34" charset="0"/>
              </a:rPr>
              <a:t>B)  making provision for bad &amp;doubtful debts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altLang="zh-CN" dirty="0">
                <a:cs typeface="Arial" pitchFamily="34" charset="0"/>
                <a:sym typeface="Arial" pitchFamily="34" charset="0"/>
              </a:rPr>
              <a:t>C)  Providing for depreciation on the value of plant &amp; machinery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altLang="zh-CN" dirty="0">
                <a:cs typeface="Arial" pitchFamily="34" charset="0"/>
                <a:sym typeface="Arial" pitchFamily="34" charset="0"/>
              </a:rPr>
              <a:t>D)  None of the above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en-US" altLang="zh-CN" dirty="0">
              <a:cs typeface="Arial" pitchFamily="34" charset="0"/>
              <a:sym typeface="Arial" pitchFamily="34" charset="0"/>
            </a:endParaRP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en-US" altLang="zh-CN" dirty="0">
              <a:cs typeface="Arial" pitchFamily="34" charset="0"/>
              <a:sym typeface="Arial" pitchFamily="34" charset="0"/>
            </a:endParaRP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altLang="zh-CN" dirty="0" err="1">
                <a:cs typeface="Arial" pitchFamily="34" charset="0"/>
                <a:sym typeface="Arial" pitchFamily="34" charset="0"/>
              </a:rPr>
              <a:t>Ans</a:t>
            </a:r>
            <a:r>
              <a:rPr lang="en-US" altLang="zh-CN" dirty="0">
                <a:cs typeface="Arial" pitchFamily="34" charset="0"/>
                <a:sym typeface="Arial" pitchFamily="34" charset="0"/>
              </a:rPr>
              <a:t>: c</a:t>
            </a:r>
            <a:endParaRPr lang="en-US" altLang="zh-CN" dirty="0">
              <a:cs typeface="+mn-cs"/>
            </a:endParaRPr>
          </a:p>
        </p:txBody>
      </p:sp>
      <p:sp>
        <p:nvSpPr>
          <p:cNvPr id="24581" name="Date Placeholder 3"/>
          <p:cNvSpPr>
            <a:spLocks noGrp="1" noChangeArrowheads="1"/>
          </p:cNvSpPr>
          <p:nvPr/>
        </p:nvSpPr>
        <p:spPr bwMode="auto">
          <a:xfrm>
            <a:off x="61722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82" name="Slide Number Placeholder 4"/>
          <p:cNvSpPr>
            <a:spLocks noGrp="1" noChangeArrowheads="1"/>
          </p:cNvSpPr>
          <p:nvPr/>
        </p:nvSpPr>
        <p:spPr bwMode="auto">
          <a:xfrm>
            <a:off x="589788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4918C37A-7365-4AEE-974B-5FE8E4A05D10}" type="slidenum">
              <a:rPr lang="en-US">
                <a:cs typeface="Arial" pitchFamily="34" charset="0"/>
                <a:sym typeface="Arial" pitchFamily="34" charset="0"/>
              </a:rPr>
              <a:pPr/>
              <a:t>52</a:t>
            </a:fld>
            <a:endParaRPr lang="en-US"/>
          </a:p>
        </p:txBody>
      </p:sp>
      <p:sp>
        <p:nvSpPr>
          <p:cNvPr id="24583" name="Footer Placeholder 5"/>
          <p:cNvSpPr>
            <a:spLocks noGrp="1" noChangeArrowheads="1"/>
          </p:cNvSpPr>
          <p:nvPr/>
        </p:nvSpPr>
        <p:spPr bwMode="auto">
          <a:xfrm>
            <a:off x="2811780" y="6248400"/>
            <a:ext cx="26060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cs typeface="Arial" pitchFamily="34" charset="0"/>
              <a:sym typeface="Arial" pitchFamily="34" charset="0"/>
            </a:endParaRPr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 noChangeArrowheads="1"/>
          </p:cNvSpPr>
          <p:nvPr>
            <p:ph type="title"/>
          </p:nvPr>
        </p:nvSpPr>
        <p:spPr>
          <a:xfrm>
            <a:off x="617220" y="304800"/>
            <a:ext cx="6995160" cy="1447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CN" sz="2800" smtClean="0">
                <a:cs typeface="Arial" pitchFamily="34" charset="0"/>
                <a:sym typeface="Arial" pitchFamily="34" charset="0"/>
              </a:rPr>
              <a:t>On march 31 ,after sale of goods worth Rs 2000/=X is left with closing stock of Rs 1000/=</a:t>
            </a:r>
            <a:br>
              <a:rPr lang="en-US" altLang="zh-CN" sz="2800" smtClean="0">
                <a:cs typeface="Arial" pitchFamily="34" charset="0"/>
                <a:sym typeface="Arial" pitchFamily="34" charset="0"/>
              </a:rPr>
            </a:br>
            <a:r>
              <a:rPr lang="en-US" altLang="zh-CN" sz="2800" smtClean="0">
                <a:cs typeface="Arial" pitchFamily="34" charset="0"/>
                <a:sym typeface="Arial" pitchFamily="34" charset="0"/>
              </a:rPr>
              <a:t>This is   </a:t>
            </a:r>
            <a:endParaRPr lang="en-US" altLang="zh-CN" smtClean="0"/>
          </a:p>
        </p:txBody>
      </p:sp>
      <p:sp>
        <p:nvSpPr>
          <p:cNvPr id="23555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C7DED7F2-ADB3-4844-A492-258D9B22EF8E}" type="datetime1">
              <a:rPr lang="en-US" altLang="en-US" smtClean="0">
                <a:ea typeface="华文仿宋"/>
                <a:cs typeface="华文仿宋"/>
              </a:rPr>
              <a:pPr/>
              <a:t>11/5/2012</a:t>
            </a:fld>
            <a:endParaRPr lang="en-US" sz="1800" smtClean="0">
              <a:ea typeface="华文仿宋"/>
              <a:cs typeface="华文仿宋"/>
            </a:endParaRPr>
          </a:p>
        </p:txBody>
      </p:sp>
      <p:sp>
        <p:nvSpPr>
          <p:cNvPr id="13315" name="Content Placeholder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6995160" cy="4114800"/>
          </a:xfrm>
          <a:noFill/>
        </p:spPr>
        <p:txBody>
          <a:bodyPr/>
          <a:lstStyle/>
          <a:p>
            <a:pPr eaLnBrk="1" hangingPunct="1"/>
            <a:r>
              <a:rPr lang="en-US" altLang="zh-CN" dirty="0" smtClean="0">
                <a:cs typeface="Arial" pitchFamily="34" charset="0"/>
                <a:sym typeface="Arial" pitchFamily="34" charset="0"/>
              </a:rPr>
              <a:t>A) An event </a:t>
            </a:r>
          </a:p>
          <a:p>
            <a:pPr eaLnBrk="1" hangingPunct="1"/>
            <a:r>
              <a:rPr lang="en-US" altLang="zh-CN" dirty="0" smtClean="0">
                <a:cs typeface="Arial" pitchFamily="34" charset="0"/>
                <a:sym typeface="Arial" pitchFamily="34" charset="0"/>
              </a:rPr>
              <a:t>B) A transaction</a:t>
            </a:r>
          </a:p>
          <a:p>
            <a:pPr eaLnBrk="1" hangingPunct="1"/>
            <a:r>
              <a:rPr lang="en-US" altLang="zh-CN" dirty="0" smtClean="0">
                <a:cs typeface="Arial" pitchFamily="34" charset="0"/>
                <a:sym typeface="Arial" pitchFamily="34" charset="0"/>
              </a:rPr>
              <a:t>C) Event as well as transaction </a:t>
            </a:r>
          </a:p>
          <a:p>
            <a:pPr eaLnBrk="1" hangingPunct="1"/>
            <a:r>
              <a:rPr lang="en-US" altLang="zh-CN" dirty="0" smtClean="0">
                <a:cs typeface="Arial" pitchFamily="34" charset="0"/>
                <a:sym typeface="Arial" pitchFamily="34" charset="0"/>
              </a:rPr>
              <a:t>D) none of the above</a:t>
            </a:r>
          </a:p>
          <a:p>
            <a:pPr eaLnBrk="1" hangingPunct="1"/>
            <a:endParaRPr lang="en-US" altLang="zh-CN" dirty="0" smtClean="0">
              <a:cs typeface="Arial" pitchFamily="34" charset="0"/>
              <a:sym typeface="Arial" pitchFamily="34" charset="0"/>
            </a:endParaRPr>
          </a:p>
          <a:p>
            <a:pPr eaLnBrk="1" hangingPunct="1"/>
            <a:endParaRPr lang="en-US" altLang="zh-CN" dirty="0" smtClean="0">
              <a:cs typeface="Arial" pitchFamily="34" charset="0"/>
              <a:sym typeface="Arial" pitchFamily="34" charset="0"/>
            </a:endParaRPr>
          </a:p>
          <a:p>
            <a:pPr eaLnBrk="1" hangingPunct="1"/>
            <a:endParaRPr lang="en-US" altLang="zh-CN" dirty="0" smtClean="0"/>
          </a:p>
        </p:txBody>
      </p:sp>
      <p:sp>
        <p:nvSpPr>
          <p:cNvPr id="23557" name="Date Placeholder 3"/>
          <p:cNvSpPr>
            <a:spLocks noGrp="1" noChangeArrowheads="1"/>
          </p:cNvSpPr>
          <p:nvPr/>
        </p:nvSpPr>
        <p:spPr bwMode="auto">
          <a:xfrm>
            <a:off x="61722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BB54EB4D-8B55-4364-A0AD-D0D2DBEC91F4}" type="datetime1">
              <a:rPr lang="en-US">
                <a:cs typeface="Arial" pitchFamily="34" charset="0"/>
                <a:sym typeface="Arial" pitchFamily="34" charset="0"/>
              </a:rPr>
              <a:pPr/>
              <a:t>11/5/2012</a:t>
            </a:fld>
            <a:endParaRPr lang="en-US"/>
          </a:p>
        </p:txBody>
      </p:sp>
      <p:sp>
        <p:nvSpPr>
          <p:cNvPr id="23558" name="Slide Number Placeholder 4"/>
          <p:cNvSpPr>
            <a:spLocks noGrp="1" noChangeArrowheads="1"/>
          </p:cNvSpPr>
          <p:nvPr/>
        </p:nvSpPr>
        <p:spPr bwMode="auto">
          <a:xfrm>
            <a:off x="5897880" y="62484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DF42F01F-4496-42CB-A8C2-A856DAEAC566}" type="slidenum">
              <a:rPr lang="en-US">
                <a:cs typeface="Arial" pitchFamily="34" charset="0"/>
                <a:sym typeface="Arial" pitchFamily="34" charset="0"/>
              </a:rPr>
              <a:pPr/>
              <a:t>53</a:t>
            </a:fld>
            <a:endParaRPr lang="en-US"/>
          </a:p>
        </p:txBody>
      </p:sp>
      <p:sp>
        <p:nvSpPr>
          <p:cNvPr id="23559" name="Footer Placeholder 5"/>
          <p:cNvSpPr>
            <a:spLocks noGrp="1" noChangeArrowheads="1"/>
          </p:cNvSpPr>
          <p:nvPr/>
        </p:nvSpPr>
        <p:spPr bwMode="auto">
          <a:xfrm>
            <a:off x="2811780" y="6248400"/>
            <a:ext cx="26060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97280" y="5943600"/>
            <a:ext cx="909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ANS   A</a:t>
            </a:r>
            <a:endParaRPr lang="en-US" dirty="0"/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Opening </a:t>
            </a:r>
            <a:r>
              <a:rPr lang="en-US" sz="2400" dirty="0" err="1" smtClean="0"/>
              <a:t>capitalRs</a:t>
            </a:r>
            <a:r>
              <a:rPr lang="en-US" sz="2400" dirty="0" smtClean="0"/>
              <a:t> 30,000/closing capital Rs15,000/=loss during the year 8000/=drawings  Rs 7000/=additional capital introduced will be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6000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23000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16000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8000/=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Nil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On purchase of goods list price of Rs 10,000.trade discount 10%vat@10%purchase account will be debited with 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None of the above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11000/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10,000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9000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9900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Goods purchased for Rs (9000  +</a:t>
            </a:r>
            <a:r>
              <a:rPr lang="en-US" sz="2400" dirty="0" err="1" smtClean="0"/>
              <a:t>st</a:t>
            </a:r>
            <a:r>
              <a:rPr lang="en-US" sz="2400" dirty="0" smtClean="0"/>
              <a:t> @ 10</a:t>
            </a:r>
            <a:r>
              <a:rPr lang="en-US" sz="2400" smtClean="0"/>
              <a:t>%).Purchase account </a:t>
            </a:r>
            <a:r>
              <a:rPr lang="en-US" sz="2400" dirty="0" smtClean="0"/>
              <a:t>will be debited with 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None of the above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11000/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10,000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9000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9900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822960" y="2895600"/>
            <a:ext cx="2674620" cy="457200"/>
          </a:xfrm>
        </p:spPr>
        <p:txBody>
          <a:bodyPr/>
          <a:lstStyle/>
          <a:p>
            <a:r>
              <a:rPr lang="en-US" dirty="0" smtClean="0"/>
              <a:t>As-1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822960" y="1905000"/>
            <a:ext cx="2674620" cy="457200"/>
          </a:xfrm>
        </p:spPr>
        <p:txBody>
          <a:bodyPr/>
          <a:lstStyle/>
          <a:p>
            <a:r>
              <a:rPr lang="en-US" dirty="0" smtClean="0"/>
              <a:t>AS-2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AS-3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AS-4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AS-5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Prior period &amp; changes in policies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CASH FLOW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VALUATION OF INVENTORIES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DISCLOSURE OF ACCOUNTING POLICIES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EVENTS OCCURING AFTER b/s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Match the following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lang="en-US" sz="1200" smtClean="0"/>
              <a:pPr/>
              <a:t>58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5740" y="76200"/>
            <a:ext cx="7406640" cy="1143000"/>
          </a:xfrm>
        </p:spPr>
        <p:txBody>
          <a:bodyPr/>
          <a:lstStyle/>
          <a:p>
            <a:r>
              <a:rPr lang="en-US" dirty="0" smtClean="0"/>
              <a:t>True or false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42900" y="2209800"/>
            <a:ext cx="650370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1)There is a need to </a:t>
            </a:r>
            <a:r>
              <a:rPr lang="en-US" dirty="0" err="1" smtClean="0"/>
              <a:t>recognise</a:t>
            </a:r>
            <a:r>
              <a:rPr lang="en-US" dirty="0" smtClean="0"/>
              <a:t> &amp;disclose </a:t>
            </a:r>
            <a:r>
              <a:rPr lang="en-US" dirty="0" err="1" smtClean="0"/>
              <a:t>contingentliabilities</a:t>
            </a:r>
            <a:endParaRPr lang="en-US" dirty="0" smtClean="0"/>
          </a:p>
          <a:p>
            <a:r>
              <a:rPr lang="en-US" dirty="0" smtClean="0"/>
              <a:t>2)No purpose is served by issuing accounting standards</a:t>
            </a:r>
          </a:p>
          <a:p>
            <a:r>
              <a:rPr lang="en-US" dirty="0" smtClean="0"/>
              <a:t>3)There is a need of notes to accounts</a:t>
            </a:r>
          </a:p>
          <a:p>
            <a:r>
              <a:rPr lang="en-US" dirty="0" smtClean="0"/>
              <a:t>4)There is a need to disclose accounting policies </a:t>
            </a:r>
          </a:p>
          <a:p>
            <a:r>
              <a:rPr lang="en-US" dirty="0" smtClean="0"/>
              <a:t>5)There is a need to disclose change in accounting policies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1482" y="4419600"/>
            <a:ext cx="3148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1&amp;2 false	3,4&amp;5 true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the important aspects of inventory valuation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85000" lnSpcReduction="20000"/>
          </a:bodyPr>
          <a:lstStyle/>
          <a:p>
            <a:endParaRPr lang="en-US" sz="2800" dirty="0" smtClean="0"/>
          </a:p>
          <a:p>
            <a:r>
              <a:rPr lang="en-US" sz="2800" dirty="0" smtClean="0"/>
              <a:t>1)Measurement of cost	2)measurement of net </a:t>
            </a:r>
            <a:r>
              <a:rPr lang="en-US" sz="2800" dirty="0" err="1" smtClean="0"/>
              <a:t>realisable</a:t>
            </a:r>
            <a:r>
              <a:rPr lang="en-US" sz="2800" dirty="0" smtClean="0"/>
              <a:t> value		3)compare 1 &amp; 2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 accounting only transactions of monetary  value/ business transactions are recorded.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includes: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29707D-E916-4B60-B8FF-F86BD402362D}" type="slidenum">
              <a:rPr lang="en-US" altLang="en-US" smtClean="0"/>
              <a:pPr>
                <a:defRPr/>
              </a:pPr>
              <a:t>60</a:t>
            </a:fld>
            <a:endParaRPr lang="en-US" sz="1800"/>
          </a:p>
        </p:txBody>
      </p:sp>
      <p:sp>
        <p:nvSpPr>
          <p:cNvPr id="4" name="TextBox 3"/>
          <p:cNvSpPr txBox="1"/>
          <p:nvPr/>
        </p:nvSpPr>
        <p:spPr>
          <a:xfrm>
            <a:off x="617220" y="2667002"/>
            <a:ext cx="80089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1)Cost of purchase	2)cost of conversion	3)other costs incurred</a:t>
            </a:r>
          </a:p>
          <a:p>
            <a:r>
              <a:rPr lang="en-US" dirty="0" smtClean="0"/>
              <a:t> to bring the inventories to the present position&amp; &amp; location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4038600"/>
            <a:ext cx="2618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case </a:t>
            </a:r>
            <a:r>
              <a:rPr lang="en-US" smtClean="0"/>
              <a:t>of difficulty (1) </a:t>
            </a:r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COMMISSION receivable account  is a nominal account.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Bank overdraft is an asset of the business</a:t>
            </a:r>
            <a:br>
              <a:rPr lang="en-US" dirty="0" smtClean="0"/>
            </a:br>
            <a:r>
              <a:rPr lang="en-US" dirty="0" smtClean="0"/>
              <a:t>                 TRUE OR FALSE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  FALSE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person who is a giver is debited</a:t>
            </a:r>
            <a:br>
              <a:rPr lang="en-US" dirty="0" smtClean="0"/>
            </a:br>
            <a:r>
              <a:rPr lang="en-US" dirty="0" smtClean="0"/>
              <a:t>		true or false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False .credit the giver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Credit means increase in liability and decrease in assets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True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64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For every debit there is corresponding equal credit-  true or false ?</a:t>
            </a:r>
            <a:endParaRPr lang="en-US" dirty="0"/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4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65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Loan taken for seven years is a current liability -  true or false ?</a:t>
            </a:r>
            <a:endParaRPr lang="en-US" dirty="0"/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4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False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66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Cash discount is always recorded in books of accounts  -  true or false ?</a:t>
            </a:r>
            <a:endParaRPr lang="en-US" dirty="0"/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4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True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67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Historical cost concept implies always recording of stocks at cost -  true or false ?</a:t>
            </a:r>
            <a:endParaRPr lang="en-US" dirty="0"/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70000" lnSpcReduction="20000"/>
          </a:bodyPr>
          <a:lstStyle>
            <a:extLst/>
          </a:lstStyle>
          <a:p>
            <a:r>
              <a:rPr lang="en-US" dirty="0" smtClean="0"/>
              <a:t>False . machinery at  cost &amp; stock at cost  or market price which ever is lower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68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A journal  is a book of original entry ..  -  true or false ?</a:t>
            </a:r>
            <a:endParaRPr lang="en-US" dirty="0"/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True.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69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Received price list from B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Opened a/c with Rs 1000/=in axis bank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Received Pass Book from Axis Bank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Appointed  A as manager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Paid  salary  Of Rs 5000/=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4320540" y="2209800"/>
            <a:ext cx="2674620" cy="457200"/>
          </a:xfrm>
        </p:spPr>
        <p:txBody>
          <a:bodyPr/>
          <a:lstStyle/>
          <a:p>
            <a:r>
              <a:rPr lang="en-US" dirty="0" smtClean="0"/>
              <a:t>Transaction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20540" y="3048000"/>
            <a:ext cx="2674620" cy="457200"/>
          </a:xfrm>
        </p:spPr>
        <p:txBody>
          <a:bodyPr/>
          <a:lstStyle/>
          <a:p>
            <a:r>
              <a:rPr lang="en-US" dirty="0" smtClean="0"/>
              <a:t>event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event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Transaction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event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State whether the following  are events or transactions or not to </a:t>
            </a:r>
            <a:r>
              <a:rPr lang="en-US" dirty="0" err="1" smtClean="0"/>
              <a:t>Mr.X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A creditor is a person who owes money to the business.  -  true or false ?</a:t>
            </a:r>
            <a:endParaRPr lang="en-US" dirty="0"/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>
            <a:extLst/>
          </a:lstStyle>
          <a:p>
            <a:r>
              <a:rPr lang="en-US" dirty="0" smtClean="0"/>
              <a:t>False. Business owes money to him.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70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A return inwards implies purchase returns-true or false?</a:t>
            </a:r>
            <a:endParaRPr lang="en-US" dirty="0"/>
          </a:p>
        </p:txBody>
      </p:sp>
      <p:sp>
        <p:nvSpPr>
          <p:cNvPr id="24" name="Rectangl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False . sales return</a:t>
            </a:r>
            <a:endParaRPr lang="en-US" dirty="0"/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extLst/>
          </a:lstStyle>
          <a:p>
            <a:pPr marL="0" indent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71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                    BREAK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29707D-E916-4B60-B8FF-F86BD402362D}" type="slidenum">
              <a:rPr lang="en-US" altLang="en-US" smtClean="0"/>
              <a:pPr>
                <a:defRPr/>
              </a:pPr>
              <a:t>72</a:t>
            </a:fld>
            <a:endParaRPr lang="en-US" sz="1800"/>
          </a:p>
        </p:txBody>
      </p:sp>
      <p:pic>
        <p:nvPicPr>
          <p:cNvPr id="4" name="Picture 3" descr="ArcadeBackgroun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57250"/>
            <a:ext cx="8229600" cy="51435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2194561" y="2895601"/>
            <a:ext cx="44842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 smtClean="0">
                <a:solidFill>
                  <a:srgbClr val="FF0000"/>
                </a:solidFill>
              </a:rPr>
              <a:t>END OF SESSION – I</a:t>
            </a:r>
          </a:p>
          <a:p>
            <a:r>
              <a:rPr lang="en-US" sz="4000" i="1" dirty="0" smtClean="0">
                <a:solidFill>
                  <a:srgbClr val="FF0000"/>
                </a:solidFill>
              </a:rPr>
              <a:t>THANK YOU.</a:t>
            </a:r>
            <a:endParaRPr lang="en-US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                    BREAK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29707D-E916-4B60-B8FF-F86BD402362D}" type="slidenum">
              <a:rPr lang="en-US" altLang="en-US" smtClean="0"/>
              <a:pPr>
                <a:defRPr/>
              </a:pPr>
              <a:t>73</a:t>
            </a:fld>
            <a:endParaRPr lang="en-US" sz="1800"/>
          </a:p>
        </p:txBody>
      </p:sp>
      <p:pic>
        <p:nvPicPr>
          <p:cNvPr id="4" name="Picture 3" descr="ArcadeBackgroun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57250"/>
            <a:ext cx="8229600" cy="51435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2194560" y="2895601"/>
            <a:ext cx="446468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 smtClean="0">
                <a:solidFill>
                  <a:srgbClr val="FF0000"/>
                </a:solidFill>
              </a:rPr>
              <a:t> SESSION – II</a:t>
            </a:r>
          </a:p>
          <a:p>
            <a:r>
              <a:rPr lang="en-US" sz="4000" i="1" dirty="0" smtClean="0">
                <a:solidFill>
                  <a:srgbClr val="FF0000"/>
                </a:solidFill>
              </a:rPr>
              <a:t>Capital &amp; Revenue</a:t>
            </a:r>
            <a:endParaRPr lang="en-US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Capital &amp; revenue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9B2101-2E9F-420A-91A3-890890D84497}" type="slidenum">
              <a:rPr lang="en-US" sz="1200" smtClean="0"/>
              <a:pPr/>
              <a:t>74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The concepts of capital &amp; revenue  is of vital importance to the correct determination profits &amp; recognition of business assets at the end of the period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capital?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29707D-E916-4B60-B8FF-F86BD402362D}" type="slidenum">
              <a:rPr lang="en-US" altLang="en-US" smtClean="0"/>
              <a:pPr>
                <a:defRPr/>
              </a:pPr>
              <a:t>75</a:t>
            </a:fld>
            <a:endParaRPr lang="en-US" sz="1800"/>
          </a:p>
        </p:txBody>
      </p:sp>
      <p:sp>
        <p:nvSpPr>
          <p:cNvPr id="4" name="TextBox 3"/>
          <p:cNvSpPr txBox="1"/>
          <p:nvPr/>
        </p:nvSpPr>
        <p:spPr>
          <a:xfrm>
            <a:off x="617220" y="2438400"/>
            <a:ext cx="69669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economics it is defined “ produced means of production” and </a:t>
            </a:r>
          </a:p>
          <a:p>
            <a:r>
              <a:rPr lang="en-US" dirty="0" smtClean="0"/>
              <a:t>“ stored up </a:t>
            </a:r>
            <a:r>
              <a:rPr lang="en-US" dirty="0" err="1" smtClean="0"/>
              <a:t>labour”.It</a:t>
            </a:r>
            <a:r>
              <a:rPr lang="en-US" dirty="0" smtClean="0"/>
              <a:t> is that part of the wealth set aside for the </a:t>
            </a:r>
          </a:p>
          <a:p>
            <a:r>
              <a:rPr lang="en-US" dirty="0" smtClean="0"/>
              <a:t>production of further wealth.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0061" y="3962400"/>
            <a:ext cx="29065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What is revenue?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48640" y="4876800"/>
            <a:ext cx="623279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word is commonly understood as </a:t>
            </a:r>
            <a:r>
              <a:rPr lang="en-US" dirty="0" err="1" smtClean="0"/>
              <a:t>receipt.But</a:t>
            </a:r>
            <a:r>
              <a:rPr lang="en-US" dirty="0" smtClean="0"/>
              <a:t> revenue </a:t>
            </a:r>
          </a:p>
          <a:p>
            <a:r>
              <a:rPr lang="en-US" dirty="0" smtClean="0"/>
              <a:t>should be carefully distinguished from receipt.</a:t>
            </a:r>
          </a:p>
          <a:p>
            <a:r>
              <a:rPr lang="en-US" dirty="0" smtClean="0"/>
              <a:t>A receipt represents inflow of </a:t>
            </a:r>
            <a:r>
              <a:rPr lang="en-US" dirty="0" err="1" smtClean="0"/>
              <a:t>money.But</a:t>
            </a:r>
            <a:r>
              <a:rPr lang="en-US" dirty="0" smtClean="0"/>
              <a:t> revenue in </a:t>
            </a:r>
          </a:p>
          <a:p>
            <a:r>
              <a:rPr lang="en-US" dirty="0" smtClean="0"/>
              <a:t>Accounts stands for both “ inflow &amp; outflow” of recurring</a:t>
            </a:r>
          </a:p>
          <a:p>
            <a:r>
              <a:rPr lang="en-US" dirty="0" smtClean="0"/>
              <a:t> nature. </a:t>
            </a:r>
            <a:endParaRPr lang="en-US" dirty="0"/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76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capital expenditure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05740" y="1676400"/>
            <a:ext cx="7406640" cy="22860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Capital expenditure is the outflow of funds to acquire an </a:t>
            </a:r>
            <a:r>
              <a:rPr lang="en-US" dirty="0" err="1" smtClean="0"/>
              <a:t>asset.The</a:t>
            </a:r>
            <a:r>
              <a:rPr lang="en-US" dirty="0" smtClean="0"/>
              <a:t> asset is likely to benefit the business for more than one accounting period &amp; is not meant for resale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77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revenue expenditure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05740" y="1676400"/>
            <a:ext cx="7406640" cy="22860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revenue expenditure is the outflow of funds to meet the running expenses of a </a:t>
            </a:r>
            <a:r>
              <a:rPr lang="en-US" dirty="0" err="1" smtClean="0"/>
              <a:t>business.It</a:t>
            </a:r>
            <a:r>
              <a:rPr lang="en-US" dirty="0" smtClean="0"/>
              <a:t>  is likely to benefit the business for the current accounting period &amp; is  meant for resale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Distinguish between &amp; capital &amp; revenue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29707D-E916-4B60-B8FF-F86BD402362D}" type="slidenum">
              <a:rPr lang="en-US" altLang="en-US" smtClean="0"/>
              <a:pPr>
                <a:defRPr/>
              </a:pPr>
              <a:t>78</a:t>
            </a:fld>
            <a:endParaRPr lang="en-US" sz="180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2336800"/>
          <a:ext cx="5486400" cy="321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"/>
                <a:gridCol w="2057400"/>
                <a:gridCol w="685800"/>
                <a:gridCol w="205740"/>
                <a:gridCol w="1988820"/>
              </a:tblGrid>
              <a:tr h="929640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Sl.no</a:t>
                      </a:r>
                      <a:endParaRPr lang="en-US" sz="1800" dirty="0"/>
                    </a:p>
                  </a:txBody>
                  <a:tcPr marL="82296" marR="8229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capital</a:t>
                      </a:r>
                      <a:endParaRPr lang="en-US" sz="1800" dirty="0"/>
                    </a:p>
                  </a:txBody>
                  <a:tcPr marL="82296" marR="82296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Sl.no</a:t>
                      </a:r>
                      <a:endParaRPr lang="en-US" sz="1800" dirty="0"/>
                    </a:p>
                  </a:txBody>
                  <a:tcPr marL="82296" marR="82296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82296" marR="8229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revenue</a:t>
                      </a:r>
                      <a:endParaRPr lang="en-US" sz="1800" dirty="0"/>
                    </a:p>
                  </a:txBody>
                  <a:tcPr marL="82296" marR="82296"/>
                </a:tc>
              </a:tr>
              <a:tr h="9296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82296" marR="8229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Benefits more than 1 year</a:t>
                      </a:r>
                      <a:endParaRPr lang="en-US" sz="1800" dirty="0"/>
                    </a:p>
                  </a:txBody>
                  <a:tcPr marL="82296" marR="8229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82296" marR="82296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82296" marR="8229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The year of </a:t>
                      </a:r>
                      <a:r>
                        <a:rPr lang="en-US" sz="1800" dirty="0" err="1" smtClean="0"/>
                        <a:t>exptr</a:t>
                      </a:r>
                      <a:r>
                        <a:rPr lang="en-US" sz="1800" dirty="0" smtClean="0"/>
                        <a:t>.</a:t>
                      </a:r>
                      <a:endParaRPr lang="en-US" sz="1800" dirty="0"/>
                    </a:p>
                  </a:txBody>
                  <a:tcPr marL="82296" marR="82296"/>
                </a:tc>
              </a:tr>
              <a:tr h="6502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L="82296" marR="8229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Non-recurring</a:t>
                      </a:r>
                      <a:endParaRPr lang="en-US" sz="1800" dirty="0"/>
                    </a:p>
                  </a:txBody>
                  <a:tcPr marL="82296" marR="8229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L="82296" marR="82296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82296" marR="8229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recurring</a:t>
                      </a:r>
                      <a:endParaRPr lang="en-US" sz="1800" dirty="0"/>
                    </a:p>
                  </a:txBody>
                  <a:tcPr marL="82296" marR="8229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82296" marR="8229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asset</a:t>
                      </a:r>
                      <a:endParaRPr lang="en-US" sz="1800" dirty="0"/>
                    </a:p>
                  </a:txBody>
                  <a:tcPr marL="82296" marR="8229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82296" marR="82296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82296" marR="8229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Not so</a:t>
                      </a:r>
                      <a:endParaRPr lang="en-US" sz="1800" dirty="0"/>
                    </a:p>
                  </a:txBody>
                  <a:tcPr marL="82296" marR="82296"/>
                </a:tc>
              </a:tr>
              <a:tr h="1767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L="82296" marR="8229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Incurred before/after commencement of business</a:t>
                      </a:r>
                      <a:endParaRPr lang="en-US" sz="1800" dirty="0"/>
                    </a:p>
                  </a:txBody>
                  <a:tcPr marL="82296" marR="8229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L="82296" marR="82296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82296" marR="8229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During operation </a:t>
                      </a:r>
                      <a:r>
                        <a:rPr lang="en-US" sz="1800" smtClean="0"/>
                        <a:t>&amp; after </a:t>
                      </a:r>
                      <a:endParaRPr lang="en-US" sz="1800" dirty="0"/>
                    </a:p>
                  </a:txBody>
                  <a:tcPr marL="82296" marR="82296"/>
                </a:tc>
              </a:tr>
            </a:tbl>
          </a:graphicData>
        </a:graphic>
      </p:graphicFrame>
    </p:spTree>
  </p:cSld>
  <p:clrMapOvr>
    <a:masterClrMapping/>
  </p:clrMapOvr>
  <p:transition spd="med">
    <p:wipe dir="d"/>
    <p:sndAc>
      <p:stSnd>
        <p:snd r:embed="rId2" name="arrow.wav"/>
      </p:stSnd>
    </p:sndAc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79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Errors of principle will not affect trial balance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transaction?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Transaction means exchange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exchange  is of money or money’s worth</a:t>
            </a:r>
          </a:p>
          <a:p>
            <a:r>
              <a:rPr lang="en-US" dirty="0" smtClean="0"/>
              <a:t>Exchange of material for material</a:t>
            </a:r>
          </a:p>
          <a:p>
            <a:r>
              <a:rPr lang="en-US" dirty="0" smtClean="0"/>
              <a:t>Or</a:t>
            </a:r>
          </a:p>
          <a:p>
            <a:r>
              <a:rPr lang="en-US" dirty="0" smtClean="0"/>
              <a:t>Goods for goods is called barter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lang="en-US" sz="1200" smtClean="0"/>
              <a:pPr/>
              <a:t>80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Higher depreciation will not affect cash profit of the business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91542" y="5105400"/>
            <a:ext cx="1094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FALSE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028700" y="4572000"/>
            <a:ext cx="10262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TRUE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81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ERROR OF OMISSION WILL AFFECT THE TRIAL BALANCE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82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PROFIT &amp; LOSS A/C IS FOR A PERIOD OF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83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CONSIGNEE IS THE OWNER OF CONSIGNMENT STOCK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84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SINGLE ENTRY SYSTEM DOES NOT TAKE INTO ACCOUNT THE TWO EFFECTS OF THE TRANSACTION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A del </a:t>
            </a:r>
            <a:r>
              <a:rPr lang="en-US" dirty="0" err="1" smtClean="0"/>
              <a:t>credere</a:t>
            </a:r>
            <a:r>
              <a:rPr lang="en-US" dirty="0" smtClean="0"/>
              <a:t> commission is payable on </a:t>
            </a:r>
            <a:endParaRPr lang="en-US" dirty="0"/>
          </a:p>
        </p:txBody>
      </p:sp>
      <p:sp>
        <p:nvSpPr>
          <p:cNvPr id="11" name="Rectangle 11"/>
          <p:cNvSpPr>
            <a:spLocks noGrp="1"/>
          </p:cNvSpPr>
          <p:nvPr>
            <p:ph type="body" sz="quarter" idx="17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none of the above</a:t>
            </a:r>
            <a:endParaRPr lang="en-US" dirty="0"/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18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Credit sales </a:t>
            </a:r>
            <a:endParaRPr lang="en-US" dirty="0"/>
          </a:p>
        </p:txBody>
      </p:sp>
      <p:sp>
        <p:nvSpPr>
          <p:cNvPr id="15" name="Rectangle 15"/>
          <p:cNvSpPr>
            <a:spLocks noGrp="1"/>
          </p:cNvSpPr>
          <p:nvPr>
            <p:ph type="body" sz="quarter" idx="19"/>
          </p:nvPr>
        </p:nvSpPr>
        <p:spPr>
          <a:xfrm>
            <a:off x="1028700" y="2057400"/>
            <a:ext cx="6377940" cy="457200"/>
          </a:xfrm>
        </p:spPr>
        <p:txBody>
          <a:bodyPr/>
          <a:lstStyle>
            <a:extLst/>
          </a:lstStyle>
          <a:p>
            <a:r>
              <a:rPr lang="en-US" dirty="0" smtClean="0"/>
              <a:t>cost of sales</a:t>
            </a:r>
            <a:endParaRPr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body" sz="quarter" idx="20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Cash sales</a:t>
            </a:r>
            <a:endParaRPr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body" sz="quarter" idx="21"/>
          </p:nvPr>
        </p:nvSpPr>
        <p:spPr>
          <a:xfrm>
            <a:off x="1028700" y="3429000"/>
            <a:ext cx="6377940" cy="457200"/>
          </a:xfrm>
        </p:spPr>
        <p:txBody>
          <a:bodyPr/>
          <a:lstStyle>
            <a:extLst/>
          </a:lstStyle>
          <a:p>
            <a:r>
              <a:rPr lang="en-US" dirty="0" smtClean="0"/>
              <a:t>Total sales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85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 Deferred revenue expenditure is to be written off :  </a:t>
            </a:r>
            <a:endParaRPr lang="en-US" dirty="0"/>
          </a:p>
        </p:txBody>
      </p:sp>
      <p:sp>
        <p:nvSpPr>
          <p:cNvPr id="11" name="Rectangle 11"/>
          <p:cNvSpPr>
            <a:spLocks noGrp="1"/>
          </p:cNvSpPr>
          <p:nvPr>
            <p:ph type="body" sz="quarter" idx="17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none of the above</a:t>
            </a:r>
            <a:endParaRPr lang="en-US" dirty="0"/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18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15 to 20 years </a:t>
            </a:r>
            <a:endParaRPr lang="en-US" dirty="0"/>
          </a:p>
        </p:txBody>
      </p:sp>
      <p:sp>
        <p:nvSpPr>
          <p:cNvPr id="15" name="Rectangle 15"/>
          <p:cNvSpPr>
            <a:spLocks noGrp="1"/>
          </p:cNvSpPr>
          <p:nvPr>
            <p:ph type="body" sz="quarter" idx="19"/>
          </p:nvPr>
        </p:nvSpPr>
        <p:spPr>
          <a:xfrm>
            <a:off x="1028700" y="2057400"/>
            <a:ext cx="6377940" cy="457200"/>
          </a:xfrm>
        </p:spPr>
        <p:txBody>
          <a:bodyPr>
            <a:normAutofit fontScale="85000" lnSpcReduction="10000"/>
          </a:bodyPr>
          <a:lstStyle>
            <a:extLst/>
          </a:lstStyle>
          <a:p>
            <a:r>
              <a:rPr lang="en-US" dirty="0" smtClean="0"/>
              <a:t>In the year in which the expenditure is incurred.</a:t>
            </a:r>
            <a:endParaRPr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85000" lnSpcReduction="20000"/>
          </a:bodyPr>
          <a:lstStyle>
            <a:extLst/>
          </a:lstStyle>
          <a:p>
            <a:r>
              <a:rPr lang="en-US" dirty="0" smtClean="0"/>
              <a:t>In the year in which the benefit of the expenditure are exhausted.</a:t>
            </a:r>
            <a:endParaRPr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body" sz="quarter" idx="21"/>
          </p:nvPr>
        </p:nvSpPr>
        <p:spPr>
          <a:xfrm>
            <a:off x="1028700" y="3429000"/>
            <a:ext cx="6377940" cy="457200"/>
          </a:xfrm>
        </p:spPr>
        <p:txBody>
          <a:bodyPr/>
          <a:lstStyle>
            <a:extLst/>
          </a:lstStyle>
          <a:p>
            <a:r>
              <a:rPr lang="en-US" dirty="0" smtClean="0"/>
              <a:t>3 to 5 years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86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 stock in the hands of consignee is to be valued :  </a:t>
            </a:r>
            <a:endParaRPr lang="en-US" dirty="0"/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18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None of the above </a:t>
            </a:r>
            <a:endParaRPr lang="en-US" dirty="0"/>
          </a:p>
        </p:txBody>
      </p:sp>
      <p:sp>
        <p:nvSpPr>
          <p:cNvPr id="15" name="Rectangle 15"/>
          <p:cNvSpPr>
            <a:spLocks noGrp="1"/>
          </p:cNvSpPr>
          <p:nvPr>
            <p:ph type="body" sz="quarter" idx="19"/>
          </p:nvPr>
        </p:nvSpPr>
        <p:spPr>
          <a:xfrm>
            <a:off x="1028700" y="2057400"/>
            <a:ext cx="6377940" cy="457200"/>
          </a:xfrm>
        </p:spPr>
        <p:txBody>
          <a:bodyPr>
            <a:normAutofit fontScale="85000" lnSpcReduction="20000"/>
          </a:bodyPr>
          <a:lstStyle>
            <a:extLst/>
          </a:lstStyle>
          <a:p>
            <a:r>
              <a:rPr lang="en-US" dirty="0" smtClean="0"/>
              <a:t>At market price if market price is less than the cost price.</a:t>
            </a:r>
            <a:endParaRPr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At selling price </a:t>
            </a:r>
            <a:endParaRPr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body" sz="quarter" idx="21"/>
          </p:nvPr>
        </p:nvSpPr>
        <p:spPr>
          <a:xfrm>
            <a:off x="1028700" y="3429000"/>
            <a:ext cx="6377940" cy="457200"/>
          </a:xfrm>
        </p:spPr>
        <p:txBody>
          <a:bodyPr>
            <a:normAutofit fontScale="85000" lnSpcReduction="20000"/>
          </a:bodyPr>
          <a:lstStyle>
            <a:extLst/>
          </a:lstStyle>
          <a:p>
            <a:r>
              <a:rPr lang="en-US" dirty="0" smtClean="0"/>
              <a:t>At cost price after inclusion of proportionate nonrecurring expenses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87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At average of cost and market price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 which of the following account is </a:t>
            </a:r>
            <a:r>
              <a:rPr lang="en-US" sz="3100" dirty="0" smtClean="0"/>
              <a:t>debited in the books of the </a:t>
            </a:r>
            <a:r>
              <a:rPr lang="en-US" sz="3100" dirty="0" err="1" smtClean="0"/>
              <a:t>drawee</a:t>
            </a:r>
            <a:r>
              <a:rPr lang="en-US" sz="3100" dirty="0" smtClean="0"/>
              <a:t> when the endorsed bill is </a:t>
            </a:r>
            <a:r>
              <a:rPr lang="en-US" sz="3100" dirty="0" err="1" smtClean="0"/>
              <a:t>honoured</a:t>
            </a:r>
            <a:r>
              <a:rPr lang="en-US" sz="3100" dirty="0" smtClean="0"/>
              <a:t> on the date? :  </a:t>
            </a:r>
            <a:endParaRPr lang="en-US" sz="3100" dirty="0"/>
          </a:p>
        </p:txBody>
      </p:sp>
      <p:sp>
        <p:nvSpPr>
          <p:cNvPr id="11" name="Rectangle 11"/>
          <p:cNvSpPr>
            <a:spLocks noGrp="1"/>
          </p:cNvSpPr>
          <p:nvPr>
            <p:ph type="body" sz="quarter" idx="17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none of the above</a:t>
            </a:r>
            <a:endParaRPr lang="en-US" dirty="0"/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18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Endorser’s a/c </a:t>
            </a:r>
            <a:endParaRPr lang="en-US" dirty="0"/>
          </a:p>
        </p:txBody>
      </p:sp>
      <p:sp>
        <p:nvSpPr>
          <p:cNvPr id="15" name="Rectangle 15"/>
          <p:cNvSpPr>
            <a:spLocks noGrp="1"/>
          </p:cNvSpPr>
          <p:nvPr>
            <p:ph type="body" sz="quarter" idx="19"/>
          </p:nvPr>
        </p:nvSpPr>
        <p:spPr>
          <a:xfrm>
            <a:off x="1028700" y="2057400"/>
            <a:ext cx="6377940" cy="457200"/>
          </a:xfrm>
        </p:spPr>
        <p:txBody>
          <a:bodyPr>
            <a:normAutofit/>
          </a:bodyPr>
          <a:lstStyle>
            <a:extLst/>
          </a:lstStyle>
          <a:p>
            <a:r>
              <a:rPr lang="en-US" dirty="0" smtClean="0"/>
              <a:t>Endorsee’s a/c.</a:t>
            </a:r>
            <a:endParaRPr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Bills receivable a/c </a:t>
            </a:r>
            <a:endParaRPr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body" sz="quarter" idx="21"/>
          </p:nvPr>
        </p:nvSpPr>
        <p:spPr>
          <a:xfrm>
            <a:off x="1028700" y="3429000"/>
            <a:ext cx="6377940" cy="457200"/>
          </a:xfrm>
        </p:spPr>
        <p:txBody>
          <a:bodyPr>
            <a:normAutofit/>
          </a:bodyPr>
          <a:lstStyle>
            <a:extLst/>
          </a:lstStyle>
          <a:p>
            <a:r>
              <a:rPr lang="en-US" dirty="0" smtClean="0"/>
              <a:t>Bill’s payable a/c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88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 accrual system </a:t>
            </a:r>
          </a:p>
          <a:p>
            <a:endParaRPr lang="en-US" dirty="0" smtClean="0"/>
          </a:p>
          <a:p>
            <a:r>
              <a:rPr lang="en-US" dirty="0" smtClean="0"/>
              <a:t>2)hybrid system</a:t>
            </a:r>
          </a:p>
          <a:p>
            <a:endParaRPr lang="en-US" dirty="0" smtClean="0"/>
          </a:p>
          <a:p>
            <a:r>
              <a:rPr lang="en-US" dirty="0" smtClean="0"/>
              <a:t>3) cash system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9B2101-2E9F-420A-91A3-890890D84497}" type="slidenum">
              <a:rPr lang="en-US" sz="1200" smtClean="0"/>
              <a:pPr/>
              <a:t>89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The system of accounting in which revenue is recognized when earned and expenses are recognized when paid is known as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difference between an event &amp; a transaction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An event is a happening may or may not involve exchange but transactions involve exchange.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Opening a bank account with zero balance is an event </a:t>
            </a:r>
          </a:p>
          <a:p>
            <a:r>
              <a:rPr lang="en-US" dirty="0" smtClean="0"/>
              <a:t>But depositing Rs 1000/= in it is a transaction . Therefore a transaction is an event involving an exchange of money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1)provision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sz="2800" dirty="0" smtClean="0"/>
              <a:t>2)reserve</a:t>
            </a:r>
          </a:p>
          <a:p>
            <a:endParaRPr lang="en-US" sz="2800" dirty="0" smtClean="0"/>
          </a:p>
          <a:p>
            <a:r>
              <a:rPr lang="en-US" sz="2800" dirty="0" smtClean="0"/>
              <a:t>3)appropriation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9B2101-2E9F-420A-91A3-890890D84497}" type="slidenum">
              <a:rPr lang="en-US" sz="1200" smtClean="0"/>
              <a:pPr/>
              <a:t>90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Amount set apart to meet loses due to bad debts  is a: 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Match </a:t>
            </a:r>
            <a:r>
              <a:rPr lang="en-US" smtClean="0"/>
              <a:t>the following: 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7500" lnSpcReduction="20000"/>
          </a:bodyPr>
          <a:lstStyle>
            <a:extLst/>
          </a:lstStyle>
          <a:p>
            <a:r>
              <a:rPr lang="en-US" dirty="0" smtClean="0"/>
              <a:t>valuation of closing stock 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77500" lnSpcReduction="20000"/>
          </a:bodyPr>
          <a:lstStyle>
            <a:extLst/>
          </a:lstStyle>
          <a:p>
            <a:r>
              <a:rPr lang="en-US" dirty="0" smtClean="0"/>
              <a:t>Machinery erection expenses</a:t>
            </a:r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/>
          </a:bodyPr>
          <a:lstStyle>
            <a:extLst/>
          </a:lstStyle>
          <a:p>
            <a:r>
              <a:rPr lang="en-US" dirty="0" smtClean="0"/>
              <a:t>Matching principle </a:t>
            </a:r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77500" lnSpcReduction="20000"/>
          </a:bodyPr>
          <a:lstStyle>
            <a:extLst/>
          </a:lstStyle>
          <a:p>
            <a:r>
              <a:rPr lang="en-US" dirty="0" smtClean="0"/>
              <a:t>Expenses paid but not accrued 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body" sz="quarter" idx="17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provision</a:t>
            </a:r>
            <a:endParaRPr lang="en-US" dirty="0"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Charge to profit</a:t>
            </a:r>
            <a:endParaRPr lang="en-US" dirty="0"/>
          </a:p>
        </p:txBody>
      </p:sp>
      <p:sp>
        <p:nvSpPr>
          <p:cNvPr id="9" name="Rectangle 9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fontScale="85000" lnSpcReduction="10000"/>
          </a:bodyPr>
          <a:lstStyle>
            <a:extLst/>
          </a:lstStyle>
          <a:p>
            <a:r>
              <a:rPr lang="en-US" dirty="0" smtClean="0"/>
              <a:t>Periodicity concept</a:t>
            </a:r>
            <a:endParaRPr lang="en-US" dirty="0"/>
          </a:p>
        </p:txBody>
      </p:sp>
      <p:sp>
        <p:nvSpPr>
          <p:cNvPr id="10" name="Rectangle 10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77500" lnSpcReduction="20000"/>
          </a:bodyPr>
          <a:lstStyle>
            <a:extLst/>
          </a:lstStyle>
          <a:p>
            <a:r>
              <a:rPr lang="en-US" dirty="0" smtClean="0"/>
              <a:t>Conservatism concept</a:t>
            </a:r>
            <a:endParaRPr lang="en-US" dirty="0"/>
          </a:p>
        </p:txBody>
      </p:sp>
      <p:sp>
        <p:nvSpPr>
          <p:cNvPr id="11" name="Rectangle 11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fontScale="85000" lnSpcReduction="10000"/>
          </a:bodyPr>
          <a:lstStyle>
            <a:extLst/>
          </a:lstStyle>
          <a:p>
            <a:r>
              <a:rPr lang="en-US" dirty="0" smtClean="0"/>
              <a:t>Capital expenditure</a:t>
            </a:r>
            <a:endParaRPr lang="en-US" dirty="0"/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22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Prepaid expenses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91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                    BREAK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29707D-E916-4B60-B8FF-F86BD402362D}" type="slidenum">
              <a:rPr lang="en-US" altLang="en-US" smtClean="0"/>
              <a:pPr>
                <a:defRPr/>
              </a:pPr>
              <a:t>92</a:t>
            </a:fld>
            <a:endParaRPr lang="en-US" sz="1800"/>
          </a:p>
        </p:txBody>
      </p:sp>
      <p:pic>
        <p:nvPicPr>
          <p:cNvPr id="4" name="Picture 3" descr="ArcadeBackgroun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57250"/>
            <a:ext cx="8229600" cy="51435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640080" y="2895601"/>
            <a:ext cx="57711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 smtClean="0">
                <a:solidFill>
                  <a:srgbClr val="FF0000"/>
                </a:solidFill>
              </a:rPr>
              <a:t> SESSION – III</a:t>
            </a:r>
          </a:p>
          <a:p>
            <a:r>
              <a:rPr lang="en-US" sz="4000" i="1" dirty="0" smtClean="0">
                <a:solidFill>
                  <a:srgbClr val="FF0000"/>
                </a:solidFill>
              </a:rPr>
              <a:t> Royalty &amp;Hire Purchase</a:t>
            </a:r>
            <a:endParaRPr lang="en-US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171102" y="8382000"/>
            <a:ext cx="386158" cy="457200"/>
          </a:xfrm>
        </p:spPr>
        <p:txBody>
          <a:bodyPr/>
          <a:lstStyle/>
          <a:p>
            <a:fld id="{C75B88FA-3392-4D65-A457-DB2A9953195B}" type="slidenum">
              <a:rPr lang="en-US" smtClean="0"/>
              <a:pPr/>
              <a:t>93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825500"/>
            <a:ext cx="7406640" cy="1143000"/>
          </a:xfrm>
        </p:spPr>
        <p:txBody>
          <a:bodyPr/>
          <a:lstStyle/>
          <a:p>
            <a:r>
              <a:rPr lang="en-US" dirty="0" smtClean="0"/>
              <a:t>Define royalty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7200" y="2794000"/>
            <a:ext cx="7406640" cy="11430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Royalty is the amount of consideration paid by a party to the owner of an asset in return for the right to use the asset.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lang="en-US" smtClean="0"/>
              <a:pPr/>
              <a:t>94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The owner of the asset is called?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4321" y="2362202"/>
            <a:ext cx="649799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owner of the asset which may be, a </a:t>
            </a:r>
            <a:r>
              <a:rPr lang="en-US" dirty="0" err="1" smtClean="0"/>
              <a:t>mine,quarry,patent</a:t>
            </a:r>
            <a:r>
              <a:rPr lang="en-US" dirty="0" smtClean="0"/>
              <a:t>,</a:t>
            </a:r>
          </a:p>
          <a:p>
            <a:r>
              <a:rPr lang="en-US" dirty="0" smtClean="0"/>
              <a:t> copyright etc Is called the land lord or </a:t>
            </a:r>
            <a:r>
              <a:rPr lang="en-US" dirty="0" err="1" smtClean="0"/>
              <a:t>lessor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95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user of the asset is called 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Is called </a:t>
            </a:r>
            <a:r>
              <a:rPr lang="en-US" dirty="0" err="1" smtClean="0"/>
              <a:t>lessee,licencee</a:t>
            </a:r>
            <a:r>
              <a:rPr lang="en-US" dirty="0" smtClean="0"/>
              <a:t>, or publisher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0062" y="3657602"/>
            <a:ext cx="56364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 consideration paid is called royalty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96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SHORT WORKINGS IS ALSOKNOWN AS REDEEMABLE DEAD RENT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97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 RENT REFERS TO MINIMUM RENT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88FA-3392-4D65-A457-DB2A9953195B}" type="slidenum">
              <a:rPr lang="en-US" smtClean="0"/>
              <a:pPr/>
              <a:t>98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Assured &amp; mutually agreed periodical minimum amount is called min. rent</a:t>
            </a:r>
            <a:endParaRPr lang="en-US" dirty="0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04800"/>
            <a:ext cx="6995160" cy="1143000"/>
          </a:xfrm>
        </p:spPr>
        <p:txBody>
          <a:bodyPr/>
          <a:lstStyle/>
          <a:p>
            <a:r>
              <a:rPr lang="en-US" dirty="0" smtClean="0"/>
              <a:t>solve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29707D-E916-4B60-B8FF-F86BD402362D}" type="slidenum">
              <a:rPr lang="en-US" altLang="en-US" smtClean="0"/>
              <a:pPr>
                <a:defRPr/>
              </a:pPr>
              <a:t>99</a:t>
            </a:fld>
            <a:endParaRPr lang="en-US" sz="1800"/>
          </a:p>
        </p:txBody>
      </p:sp>
      <p:sp>
        <p:nvSpPr>
          <p:cNvPr id="4" name="TextBox 3"/>
          <p:cNvSpPr txBox="1"/>
          <p:nvPr/>
        </p:nvSpPr>
        <p:spPr>
          <a:xfrm>
            <a:off x="205742" y="1371602"/>
            <a:ext cx="8700459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Prof. R wrote a book on Economics and gave the right of its publication to</a:t>
            </a:r>
          </a:p>
          <a:p>
            <a:r>
              <a:rPr lang="en-US" b="1" dirty="0" smtClean="0"/>
              <a:t> M/s </a:t>
            </a:r>
            <a:r>
              <a:rPr lang="en-US" b="1" dirty="0" err="1" smtClean="0"/>
              <a:t>Sarswati</a:t>
            </a:r>
            <a:r>
              <a:rPr lang="en-US" b="1" dirty="0" smtClean="0"/>
              <a:t> Book Agency at a royalty of 10% on the printed price of the </a:t>
            </a:r>
          </a:p>
          <a:p>
            <a:r>
              <a:rPr lang="en-US" b="1" dirty="0" smtClean="0"/>
              <a:t>copies sold up to 31st March each year. The printed price of the book is ` 150.</a:t>
            </a:r>
          </a:p>
          <a:p>
            <a:r>
              <a:rPr lang="en-US" b="1" dirty="0" smtClean="0"/>
              <a:t> The amount of royalty is paid on 31st October following but the books are</a:t>
            </a:r>
          </a:p>
          <a:p>
            <a:r>
              <a:rPr lang="en-US" b="1" dirty="0" smtClean="0"/>
              <a:t>closed on 31st March.</a:t>
            </a:r>
          </a:p>
          <a:p>
            <a:r>
              <a:rPr lang="en-US" b="1" dirty="0" smtClean="0"/>
              <a:t>The publisher submitted the following information :</a:t>
            </a:r>
          </a:p>
          <a:p>
            <a:r>
              <a:rPr lang="en-US" b="1" dirty="0" smtClean="0"/>
              <a:t>Year            Copies   Damaged Specimen given Closing Stock</a:t>
            </a:r>
          </a:p>
          <a:p>
            <a:r>
              <a:rPr lang="en-US" b="1" dirty="0" smtClean="0"/>
              <a:t>31.3.2009    2,000        50       150                      400</a:t>
            </a:r>
          </a:p>
          <a:p>
            <a:r>
              <a:rPr lang="en-US" b="1" dirty="0" smtClean="0"/>
              <a:t>31.3.2010    2,500       100      200	          600</a:t>
            </a:r>
          </a:p>
          <a:p>
            <a:r>
              <a:rPr lang="en-US" b="1" dirty="0" smtClean="0"/>
              <a:t>31.3.2011    3,500       200       400	           800</a:t>
            </a:r>
          </a:p>
          <a:p>
            <a:r>
              <a:rPr lang="en-US" b="1" dirty="0" smtClean="0"/>
              <a:t>31.3.2012    5,000        300      600 	        1,000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8642" y="6019800"/>
            <a:ext cx="3906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Show the necessary ledger accounts</a:t>
            </a:r>
            <a:endParaRPr lang="en-US" dirty="0"/>
          </a:p>
        </p:txBody>
      </p:sp>
    </p:spTree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izShow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QuizShow</Template>
  <TotalTime>0</TotalTime>
  <Words>3086</Words>
  <Application>Microsoft Office PowerPoint</Application>
  <PresentationFormat>Custom</PresentationFormat>
  <Paragraphs>761</Paragraphs>
  <Slides>106</Slides>
  <Notes>39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106</vt:i4>
      </vt:variant>
    </vt:vector>
  </HeadingPairs>
  <TitlesOfParts>
    <vt:vector size="107" baseType="lpstr">
      <vt:lpstr>QuizShow</vt:lpstr>
      <vt:lpstr>Quiz Show</vt:lpstr>
      <vt:lpstr>ICWA </vt:lpstr>
      <vt:lpstr>Accountancy quiz ICWA -intermediate</vt:lpstr>
      <vt:lpstr>In Accounting all events are recorded</vt:lpstr>
      <vt:lpstr>In accounting  all  transactions are recorded.</vt:lpstr>
      <vt:lpstr>In accounting only transactions of monetary  value/ business transactions are recorded.</vt:lpstr>
      <vt:lpstr>State whether the following  are events or transactions or not to Mr.X. </vt:lpstr>
      <vt:lpstr>What is a transaction?</vt:lpstr>
      <vt:lpstr>What is the difference between an event &amp; a transaction</vt:lpstr>
      <vt:lpstr>  What are the  different  types of        transactions ?</vt:lpstr>
      <vt:lpstr>What are goods ?   What are economic  goods ?</vt:lpstr>
      <vt:lpstr>Business consists of a number of such transactions and at the end  he wants to know -------  ? </vt:lpstr>
      <vt:lpstr>Then what is accounting?</vt:lpstr>
      <vt:lpstr>BUSINESS TERMINOLOGIES –MATCH THE FOLLOWING</vt:lpstr>
      <vt:lpstr>match</vt:lpstr>
      <vt:lpstr>Match the following</vt:lpstr>
      <vt:lpstr> Book keeping is mainly concerned with  </vt:lpstr>
      <vt:lpstr>For the purpose of recording we classify accounts into _______</vt:lpstr>
      <vt:lpstr>EXAMPLES</vt:lpstr>
      <vt:lpstr> One of the following is not a nominal account  </vt:lpstr>
      <vt:lpstr>WHICH OF THE FOLLOWING IS NOT AN INTANGIBLE REAL A/C</vt:lpstr>
      <vt:lpstr>   Which of the following  a/c s is a Real a/c   </vt:lpstr>
      <vt:lpstr>   Which of the following  a/c s is a nominal a/c   </vt:lpstr>
      <vt:lpstr> One of the following is a good example for Representative personal a/c.  </vt:lpstr>
      <vt:lpstr> One of the following is not a DAY BOOK  </vt:lpstr>
      <vt:lpstr>Match the documents  </vt:lpstr>
      <vt:lpstr>Which one of the following is not applicable to P &amp; L a/c</vt:lpstr>
      <vt:lpstr> One of the following is not a nominal account  </vt:lpstr>
      <vt:lpstr> One of the following is not appearing in Trial balance  </vt:lpstr>
      <vt:lpstr> Which financial statement represent the accounting equation , total asset = liabilities +share holders funds </vt:lpstr>
      <vt:lpstr> Which financial statement represent the accounting equation , total asset = liabilities +share holders funds </vt:lpstr>
      <vt:lpstr>ANTICIPATE NO PROFITS AND RECOGNIZE ALL LOSSES  COMES UNDER</vt:lpstr>
      <vt:lpstr>Economic life of an enterprise is split into the periodic interval as per _____</vt:lpstr>
      <vt:lpstr>   Window  dressing is prohibited due to    </vt:lpstr>
      <vt:lpstr>A m/c was purchased1/10/2001 for Rs 100000/=transportation cost Rs10,000/=installation Rs 4000/=market value of the m/c as 31/12/2001 Rs 125,000.the m/c appeared in the B/S @125,000/=</vt:lpstr>
      <vt:lpstr>Present liability of uncertain amount,which can be measured reliably with substantial degree of estimation is termed as</vt:lpstr>
      <vt:lpstr>A purchased goods for Rs 25 lakhs&amp; sold 80% of them for Rs before 31st march 2011.The market value of the balance Was Rs 400000/=He valued them at cost.This is violation of  </vt:lpstr>
      <vt:lpstr>The portion of the acquisition cost of the asset ,which is yet to be allocated to P&amp;L is termed as</vt:lpstr>
      <vt:lpstr>Slide 39</vt:lpstr>
      <vt:lpstr>Match  the following:</vt:lpstr>
      <vt:lpstr>Match the  following:</vt:lpstr>
      <vt:lpstr>Match the  following:</vt:lpstr>
      <vt:lpstr>   Which of the following  a/c s is a Real a/c   </vt:lpstr>
      <vt:lpstr>   Which of the following  a/c s is a nominal a/c   </vt:lpstr>
      <vt:lpstr> One of the following is a good example for Representative personal a/c.  </vt:lpstr>
      <vt:lpstr> One of the following is not a nominal account  </vt:lpstr>
      <vt:lpstr>WHICH ARE THE MAIN POINTS ON WHICH ACCOUNTING IS BASED? </vt:lpstr>
      <vt:lpstr>   Concept of Realization Implies     </vt:lpstr>
      <vt:lpstr>CONCEPTS &amp; CONVENTIONS ARE: 1)SEPARATE ENTITY (2)GOING CONCERN(3)MONEY MEASUREMENT(4)HISTORICAL COST(5) DUAL ASPECT (6)PERIODICITY(7)CONSERVATISM 8)REALIZATION(9)MATCHING &amp; 10)CONSISTENCY&amp;MATERIALITY</vt:lpstr>
      <vt:lpstr>Outstanding rent is a representative personal account.</vt:lpstr>
      <vt:lpstr> The convention of conservatism when  applied to the B/S Results in </vt:lpstr>
      <vt:lpstr> One of the following is a good example for matching concept </vt:lpstr>
      <vt:lpstr>On march 31 ,after sale of goods worth Rs 2000/=X is left with closing stock of Rs 1000/= This is   </vt:lpstr>
      <vt:lpstr>Opening capitalRs 30,000/closing capital Rs15,000/=loss during the year 8000/=drawings  Rs 7000/=additional capital introduced will be</vt:lpstr>
      <vt:lpstr>On purchase of goods list price of Rs 10,000.trade discount 10%vat@10%purchase account will be debited with </vt:lpstr>
      <vt:lpstr>Goods purchased for Rs (9000  +st @ 10%).Purchase account will be debited with </vt:lpstr>
      <vt:lpstr>Match the following</vt:lpstr>
      <vt:lpstr>True or false</vt:lpstr>
      <vt:lpstr>What are the important aspects of inventory valuation</vt:lpstr>
      <vt:lpstr>Cost includes:</vt:lpstr>
      <vt:lpstr>COMMISSION receivable account  is a nominal account.</vt:lpstr>
      <vt:lpstr>Bank overdraft is an asset of the business                  TRUE OR FALSE</vt:lpstr>
      <vt:lpstr>The person who is a giver is debited   true or false</vt:lpstr>
      <vt:lpstr>Credit means increase in liability and decrease in assets</vt:lpstr>
      <vt:lpstr>For every debit there is corresponding equal credit-  true or false ?</vt:lpstr>
      <vt:lpstr>Loan taken for seven years is a current liability -  true or false ?</vt:lpstr>
      <vt:lpstr>Cash discount is always recorded in books of accounts  -  true or false ?</vt:lpstr>
      <vt:lpstr>Historical cost concept implies always recording of stocks at cost -  true or false ?</vt:lpstr>
      <vt:lpstr>A journal  is a book of original entry ..  -  true or false ?</vt:lpstr>
      <vt:lpstr>A creditor is a person who owes money to the business.  -  true or false ?</vt:lpstr>
      <vt:lpstr>A return inwards implies purchase returns-true or false?</vt:lpstr>
      <vt:lpstr>A                     BREAK</vt:lpstr>
      <vt:lpstr>A                     BREAK</vt:lpstr>
      <vt:lpstr>The concepts of capital &amp; revenue  is of vital importance to the correct determination profits &amp; recognition of business assets at the end of the period </vt:lpstr>
      <vt:lpstr>What is capital?</vt:lpstr>
      <vt:lpstr>Define capital expenditure</vt:lpstr>
      <vt:lpstr>Define revenue expenditure</vt:lpstr>
      <vt:lpstr>Distinguish between &amp; capital &amp; revenue </vt:lpstr>
      <vt:lpstr>Errors of principle will not affect trial balance</vt:lpstr>
      <vt:lpstr>Higher depreciation will not affect cash profit of the business</vt:lpstr>
      <vt:lpstr>ERROR OF OMISSION WILL AFFECT THE TRIAL BALANCE</vt:lpstr>
      <vt:lpstr>PROFIT &amp; LOSS A/C IS FOR A PERIOD OF TIME</vt:lpstr>
      <vt:lpstr>CONSIGNEE IS THE OWNER OF CONSIGNMENT STOCK</vt:lpstr>
      <vt:lpstr>SINGLE ENTRY SYSTEM DOES NOT TAKE INTO ACCOUNT THE TWO EFFECTS OF THE TRANSACTION</vt:lpstr>
      <vt:lpstr>A del credere commission is payable on </vt:lpstr>
      <vt:lpstr> Deferred revenue expenditure is to be written off :  </vt:lpstr>
      <vt:lpstr> stock in the hands of consignee is to be valued :  </vt:lpstr>
      <vt:lpstr> which of the following account is debited in the books of the drawee when the endorsed bill is honoured on the date? :  </vt:lpstr>
      <vt:lpstr>The system of accounting in which revenue is recognized when earned and expenses are recognized when paid is known as </vt:lpstr>
      <vt:lpstr>Amount set apart to meet loses due to bad debts  is a:  </vt:lpstr>
      <vt:lpstr>Match the following: </vt:lpstr>
      <vt:lpstr>A                     BREAK</vt:lpstr>
      <vt:lpstr>Define royalty</vt:lpstr>
      <vt:lpstr>The owner of the asset is called?</vt:lpstr>
      <vt:lpstr>The user of the asset is called ?</vt:lpstr>
      <vt:lpstr>SHORT WORKINGS IS ALSOKNOWN AS REDEEMABLE DEAD RENT</vt:lpstr>
      <vt:lpstr>DEAD RENT REFERS TO MINIMUM RENT</vt:lpstr>
      <vt:lpstr>Assured &amp; mutually agreed periodical minimum amount is called min. rent</vt:lpstr>
      <vt:lpstr>solve</vt:lpstr>
      <vt:lpstr>solution</vt:lpstr>
      <vt:lpstr>SOLUTION CONTD.</vt:lpstr>
      <vt:lpstr>SOLUTION</vt:lpstr>
      <vt:lpstr>HIRE PURCHASE</vt:lpstr>
      <vt:lpstr>   Define cash price;hire purchase price</vt:lpstr>
      <vt:lpstr>Hire purchase</vt:lpstr>
      <vt:lpstr>solution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2010-11-22T05:18:38Z</dcterms:created>
  <dcterms:modified xsi:type="dcterms:W3CDTF">2012-11-05T16:11:49Z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